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honburi" panose="00000500000000000000" pitchFamily="2" charset="-34"/>
      <p:regular r:id="rId19"/>
    </p:embeddedFont>
    <p:embeddedFont>
      <p:font typeface="Prompt" panose="00000500000000000000" pitchFamily="2" charset="-34"/>
      <p:regular r:id="rId20"/>
    </p:embeddedFont>
    <p:embeddedFont>
      <p:font typeface="Prompt Bold Italics" panose="020B0604020202020204" charset="-34"/>
      <p:regular r:id="rId21"/>
    </p:embeddedFont>
    <p:embeddedFont>
      <p:font typeface="Red Hat Display" panose="020B0604020202020204" charset="0"/>
      <p:regular r:id="rId22"/>
    </p:embeddedFont>
    <p:embeddedFont>
      <p:font typeface="Red Hat Display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1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8.png"/><Relationship Id="rId20" Type="http://schemas.openxmlformats.org/officeDocument/2006/relationships/image" Target="../media/image7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svg"/><Relationship Id="rId24" Type="http://schemas.openxmlformats.org/officeDocument/2006/relationships/image" Target="../media/image76.svg"/><Relationship Id="rId5" Type="http://schemas.openxmlformats.org/officeDocument/2006/relationships/image" Target="../media/image57.sv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svg"/><Relationship Id="rId22" Type="http://schemas.openxmlformats.org/officeDocument/2006/relationships/image" Target="../media/image7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hyperlink" Target="https://gamma.app/?utm_source=made-with-gamma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hyperlink" Target="https://gamma.app/?utm_source=made-with-gamma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1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01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-114300"/>
            <a:ext cx="7162800" cy="11545062"/>
            <a:chOff x="0" y="0"/>
            <a:chExt cx="9550400" cy="153934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550400" cy="15393415"/>
            </a:xfrm>
            <a:custGeom>
              <a:avLst/>
              <a:gdLst/>
              <a:ahLst/>
              <a:cxnLst/>
              <a:rect l="l" t="t" r="r" b="b"/>
              <a:pathLst>
                <a:path w="9550400" h="15393415">
                  <a:moveTo>
                    <a:pt x="0" y="0"/>
                  </a:moveTo>
                  <a:lnTo>
                    <a:pt x="9550400" y="0"/>
                  </a:lnTo>
                  <a:lnTo>
                    <a:pt x="9550400" y="15393415"/>
                  </a:lnTo>
                  <a:lnTo>
                    <a:pt x="0" y="15393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133" r="-213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50238" y="2936529"/>
            <a:ext cx="9445523" cy="2209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5562" b="1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Sports Injury Risk Prediction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5152730"/>
            <a:ext cx="9445523" cy="628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3"/>
              </a:lnSpc>
            </a:pPr>
            <a:r>
              <a:rPr lang="en-US" sz="2187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Using Machine Learning to Prevent Athletic Injuries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50238" y="5925293"/>
            <a:ext cx="9445523" cy="624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</a:pPr>
            <a:r>
              <a:rPr lang="en-US" sz="213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Priyanshu Mukherjee,Deevi Sree Narayan,Ishhan Agarwal |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84606" y="1989964"/>
            <a:ext cx="7718789" cy="6020655"/>
          </a:xfrm>
          <a:custGeom>
            <a:avLst/>
            <a:gdLst/>
            <a:ahLst/>
            <a:cxnLst/>
            <a:rect l="l" t="t" r="r" b="b"/>
            <a:pathLst>
              <a:path w="7718789" h="6020655">
                <a:moveTo>
                  <a:pt x="0" y="0"/>
                </a:moveTo>
                <a:lnTo>
                  <a:pt x="7718788" y="0"/>
                </a:lnTo>
                <a:lnTo>
                  <a:pt x="7718788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17872" y="-133350"/>
            <a:ext cx="8481882" cy="2607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80"/>
              </a:lnSpc>
            </a:pPr>
            <a:r>
              <a:rPr lang="en-US" sz="4616" b="1" i="1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Data Visualisation </a:t>
            </a:r>
          </a:p>
          <a:p>
            <a:pPr algn="ctr">
              <a:lnSpc>
                <a:spcPts val="6980"/>
              </a:lnSpc>
            </a:pPr>
            <a:r>
              <a:rPr lang="en-US" sz="4616" b="1" i="1">
                <a:solidFill>
                  <a:srgbClr val="FFFFFF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Heat Map</a:t>
            </a:r>
          </a:p>
          <a:p>
            <a:pPr algn="ctr">
              <a:lnSpc>
                <a:spcPts val="6984"/>
              </a:lnSpc>
              <a:spcBef>
                <a:spcPct val="0"/>
              </a:spcBef>
            </a:pPr>
            <a:endParaRPr lang="en-US" sz="4616" b="1" i="1">
              <a:solidFill>
                <a:srgbClr val="FFFFFF"/>
              </a:solidFill>
              <a:latin typeface="Prompt Bold Italics"/>
              <a:ea typeface="Prompt Bold Italics"/>
              <a:cs typeface="Prompt Bold Italics"/>
              <a:sym typeface="Prompt Bold Itali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821714" y="8506489"/>
            <a:ext cx="13074196" cy="183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8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• The heatmap shows relationships between all athlete features and injury risk.</a:t>
            </a:r>
          </a:p>
          <a:p>
            <a:pPr algn="ctr">
              <a:lnSpc>
                <a:spcPts val="2928"/>
              </a:lnSpc>
              <a:spcBef>
                <a:spcPct val="0"/>
              </a:spcBef>
            </a:pPr>
            <a:r>
              <a:rPr lang="en-US" sz="19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• Injury history, training intensity, and recovery time show stronger correlation with injury risk compared to other variables.</a:t>
            </a:r>
          </a:p>
          <a:p>
            <a:pPr algn="ctr">
              <a:lnSpc>
                <a:spcPts val="2777"/>
              </a:lnSpc>
              <a:spcBef>
                <a:spcPct val="0"/>
              </a:spcBef>
            </a:pPr>
            <a:endParaRPr lang="en-US" sz="1936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  <a:p>
            <a:pPr algn="ctr">
              <a:lnSpc>
                <a:spcPts val="3081"/>
              </a:lnSpc>
              <a:spcBef>
                <a:spcPct val="0"/>
              </a:spcBef>
            </a:pPr>
            <a:endParaRPr lang="en-US" sz="1936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4875" y="3819394"/>
            <a:ext cx="4862997" cy="1736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plt.figure(figsize=(12,8))</a:t>
            </a:r>
          </a:p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sns.heatmap(data.corr(), cmap="coolwarm", annot=False)</a:t>
            </a:r>
          </a:p>
          <a:p>
            <a:pPr algn="ctr">
              <a:lnSpc>
                <a:spcPts val="2777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plt.title("Feature Correlation Heatmap")</a:t>
            </a:r>
          </a:p>
          <a:p>
            <a:pPr algn="ctr">
              <a:lnSpc>
                <a:spcPts val="2779"/>
              </a:lnSpc>
              <a:spcBef>
                <a:spcPct val="0"/>
              </a:spcBef>
            </a:pPr>
            <a:r>
              <a:rPr lang="en-US" sz="18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plt.show()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82717" y="1875998"/>
            <a:ext cx="7805683" cy="5771226"/>
          </a:xfrm>
          <a:custGeom>
            <a:avLst/>
            <a:gdLst/>
            <a:ahLst/>
            <a:cxnLst/>
            <a:rect l="l" t="t" r="r" b="b"/>
            <a:pathLst>
              <a:path w="7805683" h="5771226">
                <a:moveTo>
                  <a:pt x="0" y="0"/>
                </a:moveTo>
                <a:lnTo>
                  <a:pt x="7805684" y="0"/>
                </a:lnTo>
                <a:lnTo>
                  <a:pt x="7805684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620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815078" y="83648"/>
            <a:ext cx="12657845" cy="118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20"/>
              </a:lnSpc>
            </a:pPr>
            <a:r>
              <a:rPr lang="en-US" sz="325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Count Plot (Bar Chart)</a:t>
            </a:r>
          </a:p>
          <a:p>
            <a:pPr algn="ctr">
              <a:lnSpc>
                <a:spcPts val="4922"/>
              </a:lnSpc>
              <a:spcBef>
                <a:spcPct val="0"/>
              </a:spcBef>
            </a:pPr>
            <a:r>
              <a:rPr lang="en-US" sz="325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Data Visualisation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1133" y="3824553"/>
            <a:ext cx="4867890" cy="1816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5"/>
              </a:lnSpc>
            </a:pPr>
            <a:r>
              <a:rPr lang="en-US" sz="19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plt.figure(figsize=(6,4))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sns.countplot(x="Injury_Risk", data=data)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plt.title("Injury Risk Distribution")</a:t>
            </a:r>
          </a:p>
          <a:p>
            <a:pPr algn="ctr">
              <a:lnSpc>
                <a:spcPts val="2995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plt.xticks([0,1], ["Low Risk", "High Risk"])</a:t>
            </a:r>
          </a:p>
          <a:p>
            <a:pPr algn="ctr">
              <a:lnSpc>
                <a:spcPts val="2997"/>
              </a:lnSpc>
              <a:spcBef>
                <a:spcPct val="0"/>
              </a:spcBef>
            </a:pPr>
            <a:r>
              <a:rPr lang="en-US" sz="198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plt.show()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93988" y="8559115"/>
            <a:ext cx="14636634" cy="1201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0"/>
              </a:lnSpc>
            </a:pPr>
            <a:r>
              <a:rPr lang="en-US" sz="21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• The dataset shows more athletes in the Low Risk category compared to High Risk.</a:t>
            </a:r>
          </a:p>
          <a:p>
            <a:pPr algn="ctr">
              <a:lnSpc>
                <a:spcPts val="3232"/>
              </a:lnSpc>
              <a:spcBef>
                <a:spcPct val="0"/>
              </a:spcBef>
            </a:pPr>
            <a:r>
              <a:rPr lang="en-US" sz="21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• This indicates a class imbalance, which must be considered during model training to avoid biased predictions.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73143" y="841924"/>
            <a:ext cx="640943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Feature Importance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73143" y="1759896"/>
            <a:ext cx="12341571" cy="314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3"/>
              </a:lnSpc>
            </a:pPr>
            <a:r>
              <a:rPr lang="en-US" sz="137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Critical predictors identified through model interpretation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2967190" y="2295077"/>
            <a:ext cx="1246060" cy="949643"/>
          </a:xfrm>
          <a:custGeom>
            <a:avLst/>
            <a:gdLst/>
            <a:ahLst/>
            <a:cxnLst/>
            <a:rect l="l" t="t" r="r" b="b"/>
            <a:pathLst>
              <a:path w="1246060" h="949643">
                <a:moveTo>
                  <a:pt x="0" y="0"/>
                </a:moveTo>
                <a:lnTo>
                  <a:pt x="1246060" y="0"/>
                </a:lnTo>
                <a:lnTo>
                  <a:pt x="1246060" y="949643"/>
                </a:lnTo>
                <a:lnTo>
                  <a:pt x="0" y="949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81" b="-8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464423" y="2644083"/>
            <a:ext cx="251555" cy="251555"/>
            <a:chOff x="0" y="0"/>
            <a:chExt cx="335407" cy="335407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335407" cy="335407"/>
            </a:xfrm>
            <a:custGeom>
              <a:avLst/>
              <a:gdLst/>
              <a:ahLst/>
              <a:cxnLst/>
              <a:rect l="l" t="t" r="r" b="b"/>
              <a:pathLst>
                <a:path w="335407" h="335407">
                  <a:moveTo>
                    <a:pt x="0" y="0"/>
                  </a:moveTo>
                  <a:lnTo>
                    <a:pt x="335407" y="0"/>
                  </a:lnTo>
                  <a:lnTo>
                    <a:pt x="335407" y="335407"/>
                  </a:lnTo>
                  <a:lnTo>
                    <a:pt x="0" y="335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4385967" y="2308327"/>
            <a:ext cx="223569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74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Training_Intensity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85967" y="2674296"/>
            <a:ext cx="2996203" cy="2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8"/>
              </a:lnSpc>
            </a:pPr>
            <a:r>
              <a:rPr lang="en-US" sz="128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Weekly training volume and intensity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296518" y="3234033"/>
            <a:ext cx="10928890" cy="9525"/>
            <a:chOff x="0" y="0"/>
            <a:chExt cx="14571853" cy="127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571853" cy="12700"/>
            </a:xfrm>
            <a:custGeom>
              <a:avLst/>
              <a:gdLst/>
              <a:ahLst/>
              <a:cxnLst/>
              <a:rect l="l" t="t" r="r" b="b"/>
              <a:pathLst>
                <a:path w="14571853" h="12700">
                  <a:moveTo>
                    <a:pt x="0" y="6350"/>
                  </a:moveTo>
                  <a:cubicBezTo>
                    <a:pt x="0" y="2794"/>
                    <a:pt x="2794" y="0"/>
                    <a:pt x="6350" y="0"/>
                  </a:cubicBezTo>
                  <a:lnTo>
                    <a:pt x="14565503" y="0"/>
                  </a:lnTo>
                  <a:cubicBezTo>
                    <a:pt x="14569060" y="0"/>
                    <a:pt x="14571853" y="2794"/>
                    <a:pt x="14571853" y="6350"/>
                  </a:cubicBezTo>
                  <a:cubicBezTo>
                    <a:pt x="14571853" y="9906"/>
                    <a:pt x="14569060" y="12700"/>
                    <a:pt x="14565503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2967190" y="3322139"/>
            <a:ext cx="2480215" cy="949643"/>
          </a:xfrm>
          <a:custGeom>
            <a:avLst/>
            <a:gdLst/>
            <a:ahLst/>
            <a:cxnLst/>
            <a:rect l="l" t="t" r="r" b="b"/>
            <a:pathLst>
              <a:path w="2480215" h="949643">
                <a:moveTo>
                  <a:pt x="0" y="0"/>
                </a:moveTo>
                <a:lnTo>
                  <a:pt x="2480215" y="0"/>
                </a:lnTo>
                <a:lnTo>
                  <a:pt x="2480215" y="949643"/>
                </a:lnTo>
                <a:lnTo>
                  <a:pt x="0" y="949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3" b="-33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081462" y="3671145"/>
            <a:ext cx="251555" cy="251555"/>
            <a:chOff x="0" y="0"/>
            <a:chExt cx="335407" cy="335407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335407" cy="335407"/>
            </a:xfrm>
            <a:custGeom>
              <a:avLst/>
              <a:gdLst/>
              <a:ahLst/>
              <a:cxnLst/>
              <a:rect l="l" t="t" r="r" b="b"/>
              <a:pathLst>
                <a:path w="335407" h="335407">
                  <a:moveTo>
                    <a:pt x="0" y="0"/>
                  </a:moveTo>
                  <a:lnTo>
                    <a:pt x="335407" y="0"/>
                  </a:lnTo>
                  <a:lnTo>
                    <a:pt x="335407" y="335407"/>
                  </a:lnTo>
                  <a:lnTo>
                    <a:pt x="0" y="335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5620198" y="3335388"/>
            <a:ext cx="223569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74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Sleep_Hours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20198" y="3691833"/>
            <a:ext cx="2345827" cy="28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0"/>
              </a:lnSpc>
            </a:pPr>
            <a:r>
              <a:rPr lang="en-US" sz="1271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Daily rest and recovery sleep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530748" y="4261094"/>
            <a:ext cx="9694640" cy="9525"/>
            <a:chOff x="0" y="0"/>
            <a:chExt cx="12926187" cy="127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26187" cy="12700"/>
            </a:xfrm>
            <a:custGeom>
              <a:avLst/>
              <a:gdLst/>
              <a:ahLst/>
              <a:cxnLst/>
              <a:rect l="l" t="t" r="r" b="b"/>
              <a:pathLst>
                <a:path w="12926187" h="12700">
                  <a:moveTo>
                    <a:pt x="0" y="6350"/>
                  </a:moveTo>
                  <a:cubicBezTo>
                    <a:pt x="0" y="2794"/>
                    <a:pt x="2794" y="0"/>
                    <a:pt x="6350" y="0"/>
                  </a:cubicBezTo>
                  <a:lnTo>
                    <a:pt x="12919837" y="0"/>
                  </a:lnTo>
                  <a:cubicBezTo>
                    <a:pt x="12923393" y="0"/>
                    <a:pt x="12926187" y="2794"/>
                    <a:pt x="12926187" y="6350"/>
                  </a:cubicBezTo>
                  <a:cubicBezTo>
                    <a:pt x="12926187" y="9906"/>
                    <a:pt x="12923393" y="12700"/>
                    <a:pt x="12919837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2967190" y="4349201"/>
            <a:ext cx="3714274" cy="949643"/>
          </a:xfrm>
          <a:custGeom>
            <a:avLst/>
            <a:gdLst/>
            <a:ahLst/>
            <a:cxnLst/>
            <a:rect l="l" t="t" r="r" b="b"/>
            <a:pathLst>
              <a:path w="3714274" h="949643">
                <a:moveTo>
                  <a:pt x="0" y="0"/>
                </a:moveTo>
                <a:lnTo>
                  <a:pt x="3714274" y="0"/>
                </a:lnTo>
                <a:lnTo>
                  <a:pt x="3714274" y="949642"/>
                </a:lnTo>
                <a:lnTo>
                  <a:pt x="0" y="9496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44" b="-143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4698502" y="4698206"/>
            <a:ext cx="251555" cy="251555"/>
            <a:chOff x="0" y="0"/>
            <a:chExt cx="335407" cy="33540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335407" cy="335407"/>
            </a:xfrm>
            <a:custGeom>
              <a:avLst/>
              <a:gdLst/>
              <a:ahLst/>
              <a:cxnLst/>
              <a:rect l="l" t="t" r="r" b="b"/>
              <a:pathLst>
                <a:path w="335407" h="335407">
                  <a:moveTo>
                    <a:pt x="0" y="0"/>
                  </a:moveTo>
                  <a:lnTo>
                    <a:pt x="335407" y="0"/>
                  </a:lnTo>
                  <a:lnTo>
                    <a:pt x="335407" y="335407"/>
                  </a:lnTo>
                  <a:lnTo>
                    <a:pt x="0" y="335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6854276" y="4362450"/>
            <a:ext cx="1932537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74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Injury_History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854276" y="4718895"/>
            <a:ext cx="1932537" cy="28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sz="132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Past injury occurrences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6764836" y="5288166"/>
            <a:ext cx="8460581" cy="9525"/>
            <a:chOff x="0" y="0"/>
            <a:chExt cx="11280775" cy="127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280775" cy="12700"/>
            </a:xfrm>
            <a:custGeom>
              <a:avLst/>
              <a:gdLst/>
              <a:ahLst/>
              <a:cxnLst/>
              <a:rect l="l" t="t" r="r" b="b"/>
              <a:pathLst>
                <a:path w="11280775" h="12700">
                  <a:moveTo>
                    <a:pt x="0" y="6350"/>
                  </a:moveTo>
                  <a:cubicBezTo>
                    <a:pt x="0" y="2794"/>
                    <a:pt x="2794" y="0"/>
                    <a:pt x="6350" y="0"/>
                  </a:cubicBezTo>
                  <a:lnTo>
                    <a:pt x="11274425" y="0"/>
                  </a:lnTo>
                  <a:cubicBezTo>
                    <a:pt x="11277981" y="0"/>
                    <a:pt x="11280775" y="2794"/>
                    <a:pt x="11280775" y="6350"/>
                  </a:cubicBezTo>
                  <a:cubicBezTo>
                    <a:pt x="11280775" y="9906"/>
                    <a:pt x="11277981" y="12700"/>
                    <a:pt x="11274425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29" name="Freeform 29"/>
          <p:cNvSpPr/>
          <p:nvPr/>
        </p:nvSpPr>
        <p:spPr>
          <a:xfrm>
            <a:off x="2967190" y="5376262"/>
            <a:ext cx="4948523" cy="949642"/>
          </a:xfrm>
          <a:custGeom>
            <a:avLst/>
            <a:gdLst/>
            <a:ahLst/>
            <a:cxnLst/>
            <a:rect l="l" t="t" r="r" b="b"/>
            <a:pathLst>
              <a:path w="4948523" h="949642">
                <a:moveTo>
                  <a:pt x="0" y="0"/>
                </a:moveTo>
                <a:lnTo>
                  <a:pt x="4948523" y="0"/>
                </a:lnTo>
                <a:lnTo>
                  <a:pt x="4948523" y="949643"/>
                </a:lnTo>
                <a:lnTo>
                  <a:pt x="0" y="949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105" b="-105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5315693" y="5725268"/>
            <a:ext cx="251555" cy="251555"/>
            <a:chOff x="0" y="0"/>
            <a:chExt cx="335407" cy="335407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335407" cy="335407"/>
            </a:xfrm>
            <a:custGeom>
              <a:avLst/>
              <a:gdLst/>
              <a:ahLst/>
              <a:cxnLst/>
              <a:rect l="l" t="t" r="r" b="b"/>
              <a:pathLst>
                <a:path w="335407" h="335407">
                  <a:moveTo>
                    <a:pt x="0" y="0"/>
                  </a:moveTo>
                  <a:lnTo>
                    <a:pt x="335407" y="0"/>
                  </a:lnTo>
                  <a:lnTo>
                    <a:pt x="335407" y="335407"/>
                  </a:lnTo>
                  <a:lnTo>
                    <a:pt x="0" y="335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  <p:sp>
        <p:nvSpPr>
          <p:cNvPr id="32" name="TextBox 32"/>
          <p:cNvSpPr txBox="1"/>
          <p:nvPr/>
        </p:nvSpPr>
        <p:spPr>
          <a:xfrm>
            <a:off x="8088516" y="5389512"/>
            <a:ext cx="223569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74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Recovery_Time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088516" y="5745956"/>
            <a:ext cx="3126134" cy="28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2"/>
              </a:lnSpc>
            </a:pPr>
            <a:r>
              <a:rPr lang="en-US" sz="132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Rest days between intensive sessions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999066" y="6315227"/>
            <a:ext cx="7226332" cy="9525"/>
            <a:chOff x="0" y="0"/>
            <a:chExt cx="9635109" cy="127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9635109" cy="12700"/>
            </a:xfrm>
            <a:custGeom>
              <a:avLst/>
              <a:gdLst/>
              <a:ahLst/>
              <a:cxnLst/>
              <a:rect l="l" t="t" r="r" b="b"/>
              <a:pathLst>
                <a:path w="9635109" h="12700">
                  <a:moveTo>
                    <a:pt x="0" y="6350"/>
                  </a:moveTo>
                  <a:cubicBezTo>
                    <a:pt x="0" y="2794"/>
                    <a:pt x="2794" y="0"/>
                    <a:pt x="6350" y="0"/>
                  </a:cubicBezTo>
                  <a:lnTo>
                    <a:pt x="9628759" y="0"/>
                  </a:lnTo>
                  <a:cubicBezTo>
                    <a:pt x="9632315" y="0"/>
                    <a:pt x="9635109" y="2794"/>
                    <a:pt x="9635109" y="6350"/>
                  </a:cubicBezTo>
                  <a:cubicBezTo>
                    <a:pt x="9635109" y="9906"/>
                    <a:pt x="9632315" y="12700"/>
                    <a:pt x="9628759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36" name="Freeform 36"/>
          <p:cNvSpPr/>
          <p:nvPr/>
        </p:nvSpPr>
        <p:spPr>
          <a:xfrm>
            <a:off x="2967190" y="6403334"/>
            <a:ext cx="6182678" cy="949642"/>
          </a:xfrm>
          <a:custGeom>
            <a:avLst/>
            <a:gdLst/>
            <a:ahLst/>
            <a:cxnLst/>
            <a:rect l="l" t="t" r="r" b="b"/>
            <a:pathLst>
              <a:path w="6182678" h="949642">
                <a:moveTo>
                  <a:pt x="0" y="0"/>
                </a:moveTo>
                <a:lnTo>
                  <a:pt x="6182677" y="0"/>
                </a:lnTo>
                <a:lnTo>
                  <a:pt x="6182677" y="949642"/>
                </a:lnTo>
                <a:lnTo>
                  <a:pt x="0" y="94964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81" b="-81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5932732" y="6752330"/>
            <a:ext cx="251555" cy="251555"/>
            <a:chOff x="0" y="0"/>
            <a:chExt cx="335407" cy="335407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335407" cy="335407"/>
            </a:xfrm>
            <a:custGeom>
              <a:avLst/>
              <a:gdLst/>
              <a:ahLst/>
              <a:cxnLst/>
              <a:rect l="l" t="t" r="r" b="b"/>
              <a:pathLst>
                <a:path w="335407" h="335407">
                  <a:moveTo>
                    <a:pt x="0" y="0"/>
                  </a:moveTo>
                  <a:lnTo>
                    <a:pt x="335407" y="0"/>
                  </a:lnTo>
                  <a:lnTo>
                    <a:pt x="335407" y="335407"/>
                  </a:lnTo>
                  <a:lnTo>
                    <a:pt x="0" y="335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9322594" y="6416573"/>
            <a:ext cx="223569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74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Muscle_Asymmetry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22594" y="6782543"/>
            <a:ext cx="3835451" cy="2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8"/>
              </a:lnSpc>
            </a:pPr>
            <a:r>
              <a:rPr lang="en-US" sz="128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Imbalance between left and right side strength</a:t>
            </a:r>
          </a:p>
        </p:txBody>
      </p:sp>
      <p:sp>
        <p:nvSpPr>
          <p:cNvPr id="41" name="Freeform 41"/>
          <p:cNvSpPr/>
          <p:nvPr/>
        </p:nvSpPr>
        <p:spPr>
          <a:xfrm>
            <a:off x="2967190" y="7467895"/>
            <a:ext cx="4050506" cy="1668780"/>
          </a:xfrm>
          <a:custGeom>
            <a:avLst/>
            <a:gdLst/>
            <a:ahLst/>
            <a:cxnLst/>
            <a:rect l="l" t="t" r="r" b="b"/>
            <a:pathLst>
              <a:path w="4050506" h="1668780">
                <a:moveTo>
                  <a:pt x="0" y="0"/>
                </a:moveTo>
                <a:lnTo>
                  <a:pt x="4050506" y="0"/>
                </a:lnTo>
                <a:lnTo>
                  <a:pt x="4050506" y="1668780"/>
                </a:lnTo>
                <a:lnTo>
                  <a:pt x="0" y="166878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t="-139" b="-139"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3161405" y="7490670"/>
            <a:ext cx="223569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74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Clinical Insight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161405" y="7828064"/>
            <a:ext cx="3662067" cy="111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6"/>
              </a:lnSpc>
            </a:pPr>
            <a:r>
              <a:rPr lang="en-US" sz="1357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Training intensity and inadequate sleep significantly increase injury probability. Recovery protocols must balance workload with adequate rest.</a:t>
            </a:r>
          </a:p>
        </p:txBody>
      </p:sp>
      <p:sp>
        <p:nvSpPr>
          <p:cNvPr id="44" name="Freeform 44"/>
          <p:cNvSpPr/>
          <p:nvPr/>
        </p:nvSpPr>
        <p:spPr>
          <a:xfrm>
            <a:off x="7118594" y="7467895"/>
            <a:ext cx="4050506" cy="1668780"/>
          </a:xfrm>
          <a:custGeom>
            <a:avLst/>
            <a:gdLst/>
            <a:ahLst/>
            <a:cxnLst/>
            <a:rect l="l" t="t" r="r" b="b"/>
            <a:pathLst>
              <a:path w="4050506" h="1668780">
                <a:moveTo>
                  <a:pt x="0" y="0"/>
                </a:moveTo>
                <a:lnTo>
                  <a:pt x="4050507" y="0"/>
                </a:lnTo>
                <a:lnTo>
                  <a:pt x="4050507" y="1668780"/>
                </a:lnTo>
                <a:lnTo>
                  <a:pt x="0" y="16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t="-139" b="-139"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7312819" y="7490670"/>
            <a:ext cx="2235698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74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Prevention Strategy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312819" y="7828064"/>
            <a:ext cx="3662067" cy="111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6"/>
              </a:lnSpc>
            </a:pPr>
            <a:r>
              <a:rPr lang="en-US" sz="1357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Monitor and moderate training loads, prioritize sleep hygiene, and address recovery deficits through planned rest and active recovery protocols.</a:t>
            </a:r>
          </a:p>
        </p:txBody>
      </p:sp>
      <p:sp>
        <p:nvSpPr>
          <p:cNvPr id="47" name="Freeform 47"/>
          <p:cNvSpPr/>
          <p:nvPr/>
        </p:nvSpPr>
        <p:spPr>
          <a:xfrm>
            <a:off x="11270009" y="7467895"/>
            <a:ext cx="4050602" cy="1668780"/>
          </a:xfrm>
          <a:custGeom>
            <a:avLst/>
            <a:gdLst/>
            <a:ahLst/>
            <a:cxnLst/>
            <a:rect l="l" t="t" r="r" b="b"/>
            <a:pathLst>
              <a:path w="4050602" h="1668780">
                <a:moveTo>
                  <a:pt x="0" y="0"/>
                </a:moveTo>
                <a:lnTo>
                  <a:pt x="4050601" y="0"/>
                </a:lnTo>
                <a:lnTo>
                  <a:pt x="4050601" y="1668780"/>
                </a:lnTo>
                <a:lnTo>
                  <a:pt x="0" y="166878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t="-140" b="-140"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11464233" y="7490670"/>
            <a:ext cx="245834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749" b="1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Model Interpretability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464233" y="7828064"/>
            <a:ext cx="3662210" cy="1115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6"/>
              </a:lnSpc>
            </a:pPr>
            <a:r>
              <a:rPr lang="en-US" sz="1357">
                <a:solidFill>
                  <a:srgbClr val="000000"/>
                </a:solidFill>
                <a:latin typeface="Prompt"/>
                <a:ea typeface="Prompt"/>
                <a:cs typeface="Prompt"/>
                <a:sym typeface="Prompt"/>
              </a:rPr>
              <a:t>Feature importance provides actionable insights, demonstrating model transparency and supporting coach-informed intervention strategies.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13052" y="1916275"/>
            <a:ext cx="14210774" cy="5631019"/>
          </a:xfrm>
          <a:custGeom>
            <a:avLst/>
            <a:gdLst/>
            <a:ahLst/>
            <a:cxnLst/>
            <a:rect l="l" t="t" r="r" b="b"/>
            <a:pathLst>
              <a:path w="14210774" h="5631019">
                <a:moveTo>
                  <a:pt x="0" y="0"/>
                </a:moveTo>
                <a:lnTo>
                  <a:pt x="14210775" y="0"/>
                </a:lnTo>
                <a:lnTo>
                  <a:pt x="14210775" y="5631019"/>
                </a:lnTo>
                <a:lnTo>
                  <a:pt x="0" y="5631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31507" y="149849"/>
            <a:ext cx="8539292" cy="1059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3"/>
              </a:lnSpc>
            </a:pPr>
            <a:r>
              <a:rPr lang="en-US" sz="5523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Prompt"/>
                <a:ea typeface="Prompt"/>
                <a:cs typeface="Prompt"/>
                <a:sym typeface="Prompt"/>
              </a:rPr>
              <a:t>Github Integration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64896" y="8177757"/>
            <a:ext cx="14758930" cy="536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9"/>
              </a:lnSpc>
              <a:spcBef>
                <a:spcPct val="0"/>
              </a:spcBef>
            </a:pPr>
            <a:r>
              <a:rPr lang="en-US" sz="308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https://github.com/prxyansh27/sports-injury-ml-pipeline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7232" y="1904556"/>
            <a:ext cx="5715291" cy="8382444"/>
          </a:xfrm>
          <a:custGeom>
            <a:avLst/>
            <a:gdLst/>
            <a:ahLst/>
            <a:cxnLst/>
            <a:rect l="l" t="t" r="r" b="b"/>
            <a:pathLst>
              <a:path w="5715291" h="8382444">
                <a:moveTo>
                  <a:pt x="0" y="0"/>
                </a:moveTo>
                <a:lnTo>
                  <a:pt x="5715290" y="0"/>
                </a:lnTo>
                <a:lnTo>
                  <a:pt x="5715290" y="8382444"/>
                </a:lnTo>
                <a:lnTo>
                  <a:pt x="0" y="838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5" r="-116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43812" y="-116996"/>
            <a:ext cx="11679345" cy="114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6"/>
              </a:lnSpc>
            </a:pPr>
            <a:r>
              <a:rPr lang="en-US" sz="5450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rompt"/>
                <a:ea typeface="Prompt"/>
                <a:cs typeface="Prompt"/>
                <a:sym typeface="Prompt"/>
              </a:rPr>
              <a:t>A Predictive Diagnostic Dashboard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97707" y="1985907"/>
            <a:ext cx="10190293" cy="1005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0"/>
              </a:lnSpc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💡 The Solution</a:t>
            </a:r>
          </a:p>
          <a:p>
            <a:pPr algn="l">
              <a:lnSpc>
                <a:spcPts val="3830"/>
              </a:lnSpc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This is an end-to-end web application that:</a:t>
            </a:r>
          </a:p>
          <a:p>
            <a:pPr marL="583692" lvl="2" indent="-194564" algn="l">
              <a:lnSpc>
                <a:spcPts val="3830"/>
              </a:lnSpc>
              <a:buFont typeface="Arial"/>
              <a:buChar char="⚬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Analyzes 15 biometric and training-related variables</a:t>
            </a:r>
          </a:p>
          <a:p>
            <a:pPr marL="583692" lvl="2" indent="-194564" algn="l">
              <a:lnSpc>
                <a:spcPts val="3830"/>
              </a:lnSpc>
              <a:buFont typeface="Arial"/>
              <a:buChar char="⚬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Uses a trained Machine Learning model</a:t>
            </a:r>
          </a:p>
          <a:p>
            <a:pPr marL="583692" lvl="2" indent="-194564" algn="l">
              <a:lnSpc>
                <a:spcPts val="3830"/>
              </a:lnSpc>
              <a:buFont typeface="Arial"/>
              <a:buChar char="⚬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Uses a trained Machine Learning model</a:t>
            </a:r>
          </a:p>
          <a:p>
            <a:pPr marL="583692" lvl="2" indent="-194564" algn="l">
              <a:lnSpc>
                <a:spcPts val="3830"/>
              </a:lnSpc>
              <a:buFont typeface="Arial"/>
              <a:buChar char="⚬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Calculates real-time injury risk percentage</a:t>
            </a:r>
          </a:p>
          <a:p>
            <a:pPr marL="583692" lvl="2" indent="-194564" algn="l">
              <a:lnSpc>
                <a:spcPts val="3830"/>
              </a:lnSpc>
              <a:buFont typeface="Arial"/>
              <a:buChar char="⚬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Displays results instantly through an interactive dashboard</a:t>
            </a:r>
          </a:p>
          <a:p>
            <a:pPr marL="583692" lvl="2" indent="-194564" algn="l">
              <a:lnSpc>
                <a:spcPts val="3830"/>
              </a:lnSpc>
            </a:pPr>
            <a:endParaRPr lang="en-US" sz="2553">
              <a:solidFill>
                <a:srgbClr val="5CE1E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583692" lvl="2" indent="-194564" algn="l">
              <a:lnSpc>
                <a:spcPts val="3830"/>
              </a:lnSpc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🧠 How It Works</a:t>
            </a:r>
          </a:p>
          <a:p>
            <a:pPr marL="583692" lvl="2" indent="-194564" algn="l">
              <a:lnSpc>
                <a:spcPts val="3830"/>
              </a:lnSpc>
              <a:buAutoNum type="arabicPeriod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Athlete data is entered into the system</a:t>
            </a:r>
          </a:p>
          <a:p>
            <a:pPr marL="583692" lvl="2" indent="-194564" algn="l">
              <a:lnSpc>
                <a:spcPts val="3830"/>
              </a:lnSpc>
              <a:buAutoNum type="arabicPeriod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data is processed using Pandas and NumPy</a:t>
            </a:r>
          </a:p>
          <a:p>
            <a:pPr marL="583692" lvl="2" indent="-194564" algn="l">
              <a:lnSpc>
                <a:spcPts val="3830"/>
              </a:lnSpc>
              <a:buAutoNum type="arabicPeriod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trained ML model (Random Forest) predicts injury probability</a:t>
            </a:r>
          </a:p>
          <a:p>
            <a:pPr marL="583692" lvl="2" indent="-194564" algn="l">
              <a:lnSpc>
                <a:spcPts val="3830"/>
              </a:lnSpc>
              <a:buAutoNum type="arabicPeriod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system calculates risk percentage</a:t>
            </a:r>
          </a:p>
          <a:p>
            <a:pPr marL="583692" lvl="2" indent="-194564" algn="l">
              <a:lnSpc>
                <a:spcPts val="3830"/>
              </a:lnSpc>
              <a:buAutoNum type="arabicPeriod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dashboard displays:</a:t>
            </a:r>
          </a:p>
          <a:p>
            <a:pPr marL="1043146" lvl="3" indent="-260787" algn="l">
              <a:lnSpc>
                <a:spcPts val="3830"/>
              </a:lnSpc>
              <a:buFont typeface="Arial"/>
              <a:buChar char="￭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Risk Percentage</a:t>
            </a:r>
          </a:p>
          <a:p>
            <a:pPr marL="1043146" lvl="3" indent="-260787" algn="l">
              <a:lnSpc>
                <a:spcPts val="3830"/>
              </a:lnSpc>
              <a:buFont typeface="Arial"/>
              <a:buChar char="￭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Risk Level (Low / Medium / High)</a:t>
            </a:r>
          </a:p>
          <a:p>
            <a:pPr marL="1043146" lvl="3" indent="-260787" algn="l">
              <a:lnSpc>
                <a:spcPts val="3830"/>
              </a:lnSpc>
              <a:buFont typeface="Arial"/>
              <a:buChar char="￭"/>
            </a:pPr>
            <a:r>
              <a:rPr lang="en-US" sz="2553">
                <a:solidFill>
                  <a:srgbClr val="5CE1E6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Immediate feedback</a:t>
            </a:r>
          </a:p>
          <a:p>
            <a:pPr marL="1043146" lvl="3" indent="-260787" algn="l">
              <a:lnSpc>
                <a:spcPts val="3530"/>
              </a:lnSpc>
            </a:pPr>
            <a:endParaRPr lang="en-US" sz="2553">
              <a:solidFill>
                <a:srgbClr val="5CE1E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043146" lvl="3" indent="-260787" algn="l">
              <a:lnSpc>
                <a:spcPts val="3530"/>
              </a:lnSpc>
            </a:pPr>
            <a:endParaRPr lang="en-US" sz="2553">
              <a:solidFill>
                <a:srgbClr val="5CE1E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043146" lvl="3" indent="-260787" algn="l">
              <a:lnSpc>
                <a:spcPts val="3530"/>
              </a:lnSpc>
            </a:pPr>
            <a:endParaRPr lang="en-US" sz="2553">
              <a:solidFill>
                <a:srgbClr val="5CE1E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1043146" lvl="3" indent="-260787" algn="l">
              <a:lnSpc>
                <a:spcPts val="3530"/>
              </a:lnSpc>
            </a:pPr>
            <a:endParaRPr lang="en-US" sz="2553">
              <a:solidFill>
                <a:srgbClr val="5CE1E6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22951" y="-49559"/>
            <a:ext cx="10851080" cy="2309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71"/>
              </a:lnSpc>
            </a:pPr>
            <a:r>
              <a:rPr lang="en-US" sz="5299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Prompt"/>
                <a:ea typeface="Prompt"/>
                <a:cs typeface="Prompt"/>
                <a:sym typeface="Prompt"/>
              </a:rPr>
              <a:t> Future Enhancements &amp; Conclusion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00151" y="2498674"/>
            <a:ext cx="16487689" cy="675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031" b="1">
                <a:solidFill>
                  <a:srgbClr val="8C52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🚀 </a:t>
            </a:r>
            <a:r>
              <a:rPr lang="en-US" sz="3031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Future Enhancements</a:t>
            </a:r>
          </a:p>
          <a:p>
            <a:pPr marL="693118" lvl="2" indent="-231039" algn="ctr">
              <a:lnSpc>
                <a:spcPts val="4548"/>
              </a:lnSpc>
              <a:buFont typeface="Arial"/>
              <a:buChar char="⚬"/>
            </a:pPr>
            <a:r>
              <a:rPr lang="en-US" sz="3031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Integration with wearable devices for live data tracking</a:t>
            </a:r>
          </a:p>
          <a:p>
            <a:pPr marL="693118" lvl="2" indent="-231039" algn="ctr">
              <a:lnSpc>
                <a:spcPts val="4548"/>
              </a:lnSpc>
              <a:buFont typeface="Arial"/>
              <a:buChar char="⚬"/>
            </a:pPr>
            <a:r>
              <a:rPr lang="en-US" sz="3031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Deployment as a mobile application</a:t>
            </a:r>
          </a:p>
          <a:p>
            <a:pPr marL="693118" lvl="2" indent="-231039" algn="ctr">
              <a:lnSpc>
                <a:spcPts val="4548"/>
              </a:lnSpc>
              <a:buFont typeface="Arial"/>
              <a:buChar char="⚬"/>
            </a:pPr>
            <a:r>
              <a:rPr lang="en-US" sz="3031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Advanced models using Deep Learning</a:t>
            </a:r>
          </a:p>
          <a:p>
            <a:pPr marL="693118" lvl="2" indent="-231039" algn="ctr">
              <a:lnSpc>
                <a:spcPts val="4548"/>
              </a:lnSpc>
              <a:buFont typeface="Arial"/>
              <a:buChar char="⚬"/>
            </a:pPr>
            <a:r>
              <a:rPr lang="en-US" sz="3031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Real-time dashboard analytics &amp; visualization</a:t>
            </a:r>
          </a:p>
          <a:p>
            <a:pPr marL="693118" lvl="2" indent="-231039" algn="ctr">
              <a:lnSpc>
                <a:spcPts val="4548"/>
              </a:lnSpc>
            </a:pPr>
            <a:endParaRPr lang="en-US" sz="3031" b="1">
              <a:solidFill>
                <a:srgbClr val="FFFFFF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  <a:p>
            <a:pPr marL="693118" lvl="2" indent="-231039" algn="ctr">
              <a:lnSpc>
                <a:spcPts val="4548"/>
              </a:lnSpc>
            </a:pPr>
            <a:r>
              <a:rPr lang="en-US" sz="3031" b="1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✅ Conclusion</a:t>
            </a:r>
          </a:p>
          <a:p>
            <a:pPr marL="693118" lvl="2" indent="-231039" algn="ctr">
              <a:lnSpc>
                <a:spcPts val="4548"/>
              </a:lnSpc>
              <a:buFont typeface="Arial"/>
              <a:buChar char="⚬"/>
            </a:pPr>
            <a:r>
              <a:rPr lang="en-US" sz="3031" b="1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Developed an end-to-end Machine Learning–based injury prediction system</a:t>
            </a:r>
          </a:p>
          <a:p>
            <a:pPr marL="693118" lvl="2" indent="-231039" algn="ctr">
              <a:lnSpc>
                <a:spcPts val="4548"/>
              </a:lnSpc>
              <a:buFont typeface="Arial"/>
              <a:buChar char="⚬"/>
            </a:pPr>
            <a:r>
              <a:rPr lang="en-US" sz="3031" b="1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Enables proactive and data-driven athlete management</a:t>
            </a:r>
          </a:p>
          <a:p>
            <a:pPr marL="693118" lvl="2" indent="-231039" algn="ctr">
              <a:lnSpc>
                <a:spcPts val="4548"/>
              </a:lnSpc>
              <a:buFont typeface="Arial"/>
              <a:buChar char="⚬"/>
            </a:pPr>
            <a:r>
              <a:rPr lang="en-US" sz="3031" b="1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Provides real-time injury risk percentage through an interactive dashboard</a:t>
            </a:r>
          </a:p>
          <a:p>
            <a:pPr marL="693118" lvl="2" indent="-231039" algn="ctr">
              <a:lnSpc>
                <a:spcPts val="4548"/>
              </a:lnSpc>
              <a:buFont typeface="Arial"/>
              <a:buChar char="⚬"/>
            </a:pPr>
            <a:r>
              <a:rPr lang="en-US" sz="3031" b="1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Demonstrates full-stack implementation with ML integration</a:t>
            </a:r>
          </a:p>
          <a:p>
            <a:pPr marL="693118" lvl="2" indent="-231039" algn="ctr">
              <a:lnSpc>
                <a:spcPts val="3198"/>
              </a:lnSpc>
            </a:pPr>
            <a:endParaRPr lang="en-US" sz="3031" b="1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381831"/>
            <a:chOff x="0" y="0"/>
            <a:chExt cx="24384000" cy="138424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842492"/>
            </a:xfrm>
            <a:custGeom>
              <a:avLst/>
              <a:gdLst/>
              <a:ahLst/>
              <a:cxnLst/>
              <a:rect l="l" t="t" r="r" b="b"/>
              <a:pathLst>
                <a:path w="24384000" h="13842492">
                  <a:moveTo>
                    <a:pt x="0" y="0"/>
                  </a:moveTo>
                  <a:lnTo>
                    <a:pt x="24384000" y="0"/>
                  </a:lnTo>
                  <a:lnTo>
                    <a:pt x="24384000" y="13842492"/>
                  </a:lnTo>
                  <a:lnTo>
                    <a:pt x="0" y="13842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3630578" y="2821115"/>
            <a:ext cx="12118191" cy="3482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89"/>
              </a:lnSpc>
            </a:pPr>
            <a:r>
              <a:rPr lang="en-US" sz="15249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honburi"/>
                <a:ea typeface="Chonburi"/>
                <a:cs typeface="Chonburi"/>
                <a:sym typeface="Chonburi"/>
              </a:rPr>
              <a:t>Thankyou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01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57742" y="43567"/>
            <a:ext cx="12387748" cy="130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3261" b="1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Why This Matters ? (Problem Statement)</a:t>
            </a:r>
          </a:p>
          <a:p>
            <a:pPr algn="l">
              <a:lnSpc>
                <a:spcPts val="4906"/>
              </a:lnSpc>
            </a:pPr>
            <a:endParaRPr lang="en-US" sz="3261" b="1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336245" y="1193806"/>
            <a:ext cx="6480000" cy="487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24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The Reality of Sports Injuries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36245" y="2264797"/>
            <a:ext cx="5072253" cy="161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18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Athletic injuries significantly impact performance, careers, and team success. Many of these injuries are preventable with early detection and proper intervention.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36245" y="4195410"/>
            <a:ext cx="4847996" cy="1780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6"/>
              </a:lnSpc>
            </a:pPr>
            <a:r>
              <a:rPr lang="en-US" sz="20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Current assessment methods rely heavily on manual evaluation and subjective judgment, creating gaps in prevention strategies.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724929" y="7585319"/>
            <a:ext cx="4845272" cy="2305431"/>
          </a:xfrm>
          <a:custGeom>
            <a:avLst/>
            <a:gdLst/>
            <a:ahLst/>
            <a:cxnLst/>
            <a:rect l="l" t="t" r="r" b="b"/>
            <a:pathLst>
              <a:path w="4845272" h="2305431">
                <a:moveTo>
                  <a:pt x="0" y="0"/>
                </a:moveTo>
                <a:lnTo>
                  <a:pt x="4845272" y="0"/>
                </a:lnTo>
                <a:lnTo>
                  <a:pt x="4845272" y="2305431"/>
                </a:lnTo>
                <a:lnTo>
                  <a:pt x="0" y="2305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7" b="-167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33336" y="8191510"/>
            <a:ext cx="644652" cy="644652"/>
            <a:chOff x="0" y="0"/>
            <a:chExt cx="859536" cy="8595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9536" cy="859536"/>
            </a:xfrm>
            <a:custGeom>
              <a:avLst/>
              <a:gdLst/>
              <a:ahLst/>
              <a:cxnLst/>
              <a:rect l="l" t="t" r="r" b="b"/>
              <a:pathLst>
                <a:path w="859536" h="859536">
                  <a:moveTo>
                    <a:pt x="0" y="429768"/>
                  </a:moveTo>
                  <a:cubicBezTo>
                    <a:pt x="0" y="192405"/>
                    <a:pt x="192405" y="0"/>
                    <a:pt x="429768" y="0"/>
                  </a:cubicBezTo>
                  <a:cubicBezTo>
                    <a:pt x="667131" y="0"/>
                    <a:pt x="859536" y="192405"/>
                    <a:pt x="859536" y="429768"/>
                  </a:cubicBezTo>
                  <a:cubicBezTo>
                    <a:pt x="859536" y="667131"/>
                    <a:pt x="667131" y="859536"/>
                    <a:pt x="429768" y="859536"/>
                  </a:cubicBezTo>
                  <a:cubicBezTo>
                    <a:pt x="192405" y="859536"/>
                    <a:pt x="0" y="667131"/>
                    <a:pt x="0" y="429768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10672" y="8368846"/>
            <a:ext cx="289941" cy="289941"/>
            <a:chOff x="0" y="0"/>
            <a:chExt cx="386588" cy="386588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386588" cy="386588"/>
            </a:xfrm>
            <a:custGeom>
              <a:avLst/>
              <a:gdLst/>
              <a:ahLst/>
              <a:cxnLst/>
              <a:rect l="l" t="t" r="r" b="b"/>
              <a:pathLst>
                <a:path w="386588" h="386588">
                  <a:moveTo>
                    <a:pt x="0" y="0"/>
                  </a:moveTo>
                  <a:lnTo>
                    <a:pt x="386588" y="0"/>
                  </a:lnTo>
                  <a:lnTo>
                    <a:pt x="386588" y="386588"/>
                  </a:lnTo>
                  <a:lnTo>
                    <a:pt x="0" y="386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955597" y="8198644"/>
            <a:ext cx="2685755" cy="4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61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Early Detection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5262" y="8846048"/>
            <a:ext cx="4384500" cy="36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0"/>
              </a:lnSpc>
            </a:pPr>
            <a:r>
              <a:rPr lang="en-US" sz="158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Identify at-risk athletes before injury occurs</a:t>
            </a:r>
          </a:p>
        </p:txBody>
      </p:sp>
      <p:sp>
        <p:nvSpPr>
          <p:cNvPr id="17" name="Freeform 17"/>
          <p:cNvSpPr/>
          <p:nvPr/>
        </p:nvSpPr>
        <p:spPr>
          <a:xfrm>
            <a:off x="6108983" y="7585272"/>
            <a:ext cx="4845272" cy="2305431"/>
          </a:xfrm>
          <a:custGeom>
            <a:avLst/>
            <a:gdLst/>
            <a:ahLst/>
            <a:cxnLst/>
            <a:rect l="l" t="t" r="r" b="b"/>
            <a:pathLst>
              <a:path w="4845272" h="2305431">
                <a:moveTo>
                  <a:pt x="0" y="0"/>
                </a:moveTo>
                <a:lnTo>
                  <a:pt x="4845272" y="0"/>
                </a:lnTo>
                <a:lnTo>
                  <a:pt x="4845272" y="2305431"/>
                </a:lnTo>
                <a:lnTo>
                  <a:pt x="0" y="2305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7" b="-167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6239675" y="8191510"/>
            <a:ext cx="644652" cy="644652"/>
            <a:chOff x="0" y="0"/>
            <a:chExt cx="859536" cy="8595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9536" cy="859536"/>
            </a:xfrm>
            <a:custGeom>
              <a:avLst/>
              <a:gdLst/>
              <a:ahLst/>
              <a:cxnLst/>
              <a:rect l="l" t="t" r="r" b="b"/>
              <a:pathLst>
                <a:path w="859536" h="859536">
                  <a:moveTo>
                    <a:pt x="0" y="429768"/>
                  </a:moveTo>
                  <a:cubicBezTo>
                    <a:pt x="0" y="192405"/>
                    <a:pt x="192405" y="0"/>
                    <a:pt x="429768" y="0"/>
                  </a:cubicBezTo>
                  <a:cubicBezTo>
                    <a:pt x="667131" y="0"/>
                    <a:pt x="859536" y="192405"/>
                    <a:pt x="859536" y="429768"/>
                  </a:cubicBezTo>
                  <a:cubicBezTo>
                    <a:pt x="859536" y="667131"/>
                    <a:pt x="667131" y="859536"/>
                    <a:pt x="429768" y="859536"/>
                  </a:cubicBezTo>
                  <a:cubicBezTo>
                    <a:pt x="192405" y="859536"/>
                    <a:pt x="0" y="667131"/>
                    <a:pt x="0" y="429768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339211" y="8368846"/>
            <a:ext cx="289941" cy="289941"/>
            <a:chOff x="0" y="0"/>
            <a:chExt cx="386588" cy="386588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86588" cy="386588"/>
            </a:xfrm>
            <a:custGeom>
              <a:avLst/>
              <a:gdLst/>
              <a:ahLst/>
              <a:cxnLst/>
              <a:rect l="l" t="t" r="r" b="b"/>
              <a:pathLst>
                <a:path w="386588" h="386588">
                  <a:moveTo>
                    <a:pt x="0" y="0"/>
                  </a:moveTo>
                  <a:lnTo>
                    <a:pt x="386588" y="0"/>
                  </a:lnTo>
                  <a:lnTo>
                    <a:pt x="386588" y="386588"/>
                  </a:lnTo>
                  <a:lnTo>
                    <a:pt x="0" y="386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951612" y="8198644"/>
            <a:ext cx="3206058" cy="4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61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Data-Driven Predictions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39221" y="8826998"/>
            <a:ext cx="4384500" cy="401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3"/>
              </a:lnSpc>
            </a:pPr>
            <a:r>
              <a:rPr lang="en-US" sz="166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Remove subjectivity from risk assessment</a:t>
            </a:r>
          </a:p>
        </p:txBody>
      </p:sp>
      <p:sp>
        <p:nvSpPr>
          <p:cNvPr id="24" name="Freeform 24"/>
          <p:cNvSpPr/>
          <p:nvPr/>
        </p:nvSpPr>
        <p:spPr>
          <a:xfrm>
            <a:off x="11717226" y="7585215"/>
            <a:ext cx="4845272" cy="2305431"/>
          </a:xfrm>
          <a:custGeom>
            <a:avLst/>
            <a:gdLst/>
            <a:ahLst/>
            <a:cxnLst/>
            <a:rect l="l" t="t" r="r" b="b"/>
            <a:pathLst>
              <a:path w="4845272" h="2305431">
                <a:moveTo>
                  <a:pt x="0" y="0"/>
                </a:moveTo>
                <a:lnTo>
                  <a:pt x="4845273" y="0"/>
                </a:lnTo>
                <a:lnTo>
                  <a:pt x="4845273" y="2305431"/>
                </a:lnTo>
                <a:lnTo>
                  <a:pt x="0" y="2305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7" b="-167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1947636" y="8001181"/>
            <a:ext cx="644652" cy="644652"/>
            <a:chOff x="0" y="0"/>
            <a:chExt cx="859536" cy="8595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9536" cy="859536"/>
            </a:xfrm>
            <a:custGeom>
              <a:avLst/>
              <a:gdLst/>
              <a:ahLst/>
              <a:cxnLst/>
              <a:rect l="l" t="t" r="r" b="b"/>
              <a:pathLst>
                <a:path w="859536" h="859536">
                  <a:moveTo>
                    <a:pt x="0" y="429768"/>
                  </a:moveTo>
                  <a:cubicBezTo>
                    <a:pt x="0" y="192405"/>
                    <a:pt x="192405" y="0"/>
                    <a:pt x="429768" y="0"/>
                  </a:cubicBezTo>
                  <a:cubicBezTo>
                    <a:pt x="667131" y="0"/>
                    <a:pt x="859536" y="192405"/>
                    <a:pt x="859536" y="429768"/>
                  </a:cubicBezTo>
                  <a:cubicBezTo>
                    <a:pt x="859536" y="667131"/>
                    <a:pt x="667131" y="859536"/>
                    <a:pt x="429768" y="859536"/>
                  </a:cubicBezTo>
                  <a:cubicBezTo>
                    <a:pt x="192405" y="859536"/>
                    <a:pt x="0" y="667131"/>
                    <a:pt x="0" y="429768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124973" y="8178546"/>
            <a:ext cx="289941" cy="289941"/>
            <a:chOff x="0" y="0"/>
            <a:chExt cx="386588" cy="386588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386588" cy="386588"/>
            </a:xfrm>
            <a:custGeom>
              <a:avLst/>
              <a:gdLst/>
              <a:ahLst/>
              <a:cxnLst/>
              <a:rect l="l" t="t" r="r" b="b"/>
              <a:pathLst>
                <a:path w="386588" h="386588">
                  <a:moveTo>
                    <a:pt x="0" y="0"/>
                  </a:moveTo>
                  <a:lnTo>
                    <a:pt x="386588" y="0"/>
                  </a:lnTo>
                  <a:lnTo>
                    <a:pt x="386588" y="386588"/>
                  </a:lnTo>
                  <a:lnTo>
                    <a:pt x="0" y="3865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29" name="TextBox 29"/>
          <p:cNvSpPr txBox="1"/>
          <p:nvPr/>
        </p:nvSpPr>
        <p:spPr>
          <a:xfrm>
            <a:off x="12797066" y="7978531"/>
            <a:ext cx="2685755" cy="4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061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Automated System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47627" y="8584406"/>
            <a:ext cx="4384624" cy="75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8"/>
              </a:lnSpc>
            </a:pPr>
            <a:r>
              <a:rPr lang="en-US" sz="168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Scalable prevention through machine learning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704679" y="1346206"/>
            <a:ext cx="9452991" cy="5453348"/>
            <a:chOff x="0" y="0"/>
            <a:chExt cx="12603988" cy="727113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603988" cy="7271131"/>
            </a:xfrm>
            <a:custGeom>
              <a:avLst/>
              <a:gdLst/>
              <a:ahLst/>
              <a:cxnLst/>
              <a:rect l="l" t="t" r="r" b="b"/>
              <a:pathLst>
                <a:path w="12603988" h="7271131">
                  <a:moveTo>
                    <a:pt x="0" y="0"/>
                  </a:moveTo>
                  <a:lnTo>
                    <a:pt x="12603988" y="0"/>
                  </a:lnTo>
                  <a:lnTo>
                    <a:pt x="12603988" y="7271131"/>
                  </a:lnTo>
                  <a:lnTo>
                    <a:pt x="0" y="7271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7780" b="-7781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01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22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07" b="-20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521921" y="785222"/>
            <a:ext cx="4869809" cy="76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8"/>
              </a:lnSpc>
            </a:pPr>
            <a:r>
              <a:rPr lang="en-US" sz="3686" b="1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System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21921" y="1701698"/>
            <a:ext cx="10102158" cy="32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Full-stack implementation connecting data science with practical application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521921" y="2278704"/>
            <a:ext cx="948500" cy="1138238"/>
            <a:chOff x="0" y="0"/>
            <a:chExt cx="1264666" cy="151765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264666" cy="1517650"/>
            </a:xfrm>
            <a:custGeom>
              <a:avLst/>
              <a:gdLst/>
              <a:ahLst/>
              <a:cxnLst/>
              <a:rect l="l" t="t" r="r" b="b"/>
              <a:pathLst>
                <a:path w="1264666" h="1517650">
                  <a:moveTo>
                    <a:pt x="0" y="0"/>
                  </a:moveTo>
                  <a:lnTo>
                    <a:pt x="1264666" y="0"/>
                  </a:lnTo>
                  <a:lnTo>
                    <a:pt x="1264666" y="1517650"/>
                  </a:lnTo>
                  <a:lnTo>
                    <a:pt x="0" y="1517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8597351" y="2296868"/>
            <a:ext cx="2371430" cy="38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12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User Interface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97351" y="2659704"/>
            <a:ext cx="9026728" cy="32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Web form captures athlete metrics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521921" y="3416941"/>
            <a:ext cx="948500" cy="1138238"/>
            <a:chOff x="0" y="0"/>
            <a:chExt cx="1264666" cy="151765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1264666" cy="1517650"/>
            </a:xfrm>
            <a:custGeom>
              <a:avLst/>
              <a:gdLst/>
              <a:ahLst/>
              <a:cxnLst/>
              <a:rect l="l" t="t" r="r" b="b"/>
              <a:pathLst>
                <a:path w="1264666" h="1517650">
                  <a:moveTo>
                    <a:pt x="0" y="0"/>
                  </a:moveTo>
                  <a:lnTo>
                    <a:pt x="1264666" y="0"/>
                  </a:lnTo>
                  <a:lnTo>
                    <a:pt x="1264666" y="1517650"/>
                  </a:lnTo>
                  <a:lnTo>
                    <a:pt x="0" y="1517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" r="-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8597351" y="3435106"/>
            <a:ext cx="2371430" cy="38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12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Flask Backend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97351" y="3797941"/>
            <a:ext cx="9026728" cy="32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Input validation &amp; processing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521921" y="4555179"/>
            <a:ext cx="948500" cy="1138238"/>
            <a:chOff x="0" y="0"/>
            <a:chExt cx="1264666" cy="151765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1264666" cy="1517650"/>
            </a:xfrm>
            <a:custGeom>
              <a:avLst/>
              <a:gdLst/>
              <a:ahLst/>
              <a:cxnLst/>
              <a:rect l="l" t="t" r="r" b="b"/>
              <a:pathLst>
                <a:path w="1264666" h="1517650">
                  <a:moveTo>
                    <a:pt x="0" y="0"/>
                  </a:moveTo>
                  <a:lnTo>
                    <a:pt x="1264666" y="0"/>
                  </a:lnTo>
                  <a:lnTo>
                    <a:pt x="1264666" y="1517650"/>
                  </a:lnTo>
                  <a:lnTo>
                    <a:pt x="0" y="1517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" r="-1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8597351" y="4573343"/>
            <a:ext cx="2371430" cy="38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12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ML Model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97351" y="4936179"/>
            <a:ext cx="9026728" cy="32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Random Forest prediction engine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7521921" y="5693416"/>
            <a:ext cx="948500" cy="1138238"/>
            <a:chOff x="0" y="0"/>
            <a:chExt cx="1264666" cy="1517650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264666" cy="1517650"/>
            </a:xfrm>
            <a:custGeom>
              <a:avLst/>
              <a:gdLst/>
              <a:ahLst/>
              <a:cxnLst/>
              <a:rect l="l" t="t" r="r" b="b"/>
              <a:pathLst>
                <a:path w="1264666" h="1517650">
                  <a:moveTo>
                    <a:pt x="0" y="0"/>
                  </a:moveTo>
                  <a:lnTo>
                    <a:pt x="1264666" y="0"/>
                  </a:lnTo>
                  <a:lnTo>
                    <a:pt x="1264666" y="1517650"/>
                  </a:lnTo>
                  <a:lnTo>
                    <a:pt x="0" y="1517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" r="-1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8597351" y="5711581"/>
            <a:ext cx="2371430" cy="38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12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Results Display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97351" y="6074416"/>
            <a:ext cx="9026728" cy="32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Risk score &amp; probability output</a:t>
            </a:r>
          </a:p>
        </p:txBody>
      </p:sp>
      <p:sp>
        <p:nvSpPr>
          <p:cNvPr id="26" name="Freeform 26"/>
          <p:cNvSpPr/>
          <p:nvPr/>
        </p:nvSpPr>
        <p:spPr>
          <a:xfrm>
            <a:off x="7512425" y="6964861"/>
            <a:ext cx="10121074" cy="1317688"/>
          </a:xfrm>
          <a:custGeom>
            <a:avLst/>
            <a:gdLst/>
            <a:ahLst/>
            <a:cxnLst/>
            <a:rect l="l" t="t" r="r" b="b"/>
            <a:pathLst>
              <a:path w="10121074" h="1317688">
                <a:moveTo>
                  <a:pt x="0" y="0"/>
                </a:moveTo>
                <a:lnTo>
                  <a:pt x="10121074" y="0"/>
                </a:lnTo>
                <a:lnTo>
                  <a:pt x="10121074" y="1317688"/>
                </a:lnTo>
                <a:lnTo>
                  <a:pt x="0" y="1317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19" b="-218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7730576" y="7011591"/>
            <a:ext cx="2371430" cy="38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12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Model Persistence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30595" y="7547124"/>
            <a:ext cx="9684753" cy="32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Trained model saved as injury_model.pkl for deployment</a:t>
            </a:r>
          </a:p>
        </p:txBody>
      </p:sp>
      <p:sp>
        <p:nvSpPr>
          <p:cNvPr id="29" name="Freeform 29"/>
          <p:cNvSpPr/>
          <p:nvPr/>
        </p:nvSpPr>
        <p:spPr>
          <a:xfrm>
            <a:off x="7403640" y="8707517"/>
            <a:ext cx="10230040" cy="1317688"/>
          </a:xfrm>
          <a:custGeom>
            <a:avLst/>
            <a:gdLst/>
            <a:ahLst/>
            <a:cxnLst/>
            <a:rect l="l" t="t" r="r" b="b"/>
            <a:pathLst>
              <a:path w="10230040" h="1317688">
                <a:moveTo>
                  <a:pt x="0" y="0"/>
                </a:moveTo>
                <a:lnTo>
                  <a:pt x="10230040" y="0"/>
                </a:lnTo>
                <a:lnTo>
                  <a:pt x="10230040" y="1317688"/>
                </a:lnTo>
                <a:lnTo>
                  <a:pt x="0" y="1317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93" b="-192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7730576" y="8797528"/>
            <a:ext cx="2371496" cy="381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12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API Ready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21829" y="9240307"/>
            <a:ext cx="9684753" cy="323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Backend provides JSON endpoints for mobile and dashboard integration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6119939" y="9504312"/>
            <a:ext cx="2168080" cy="782669"/>
            <a:chOff x="0" y="0"/>
            <a:chExt cx="2890774" cy="10435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890774" cy="1043559"/>
            </a:xfrm>
            <a:custGeom>
              <a:avLst/>
              <a:gdLst/>
              <a:ahLst/>
              <a:cxnLst/>
              <a:rect l="l" t="t" r="r" b="b"/>
              <a:pathLst>
                <a:path w="2890774" h="1043559">
                  <a:moveTo>
                    <a:pt x="0" y="0"/>
                  </a:moveTo>
                  <a:lnTo>
                    <a:pt x="2890774" y="0"/>
                  </a:lnTo>
                  <a:lnTo>
                    <a:pt x="2890774" y="1043559"/>
                  </a:lnTo>
                  <a:lnTo>
                    <a:pt x="0" y="1043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23736" b="-23737"/>
              </a:stretch>
            </a:blipFill>
          </p:spPr>
        </p:sp>
      </p:grpSp>
      <p:grpSp>
        <p:nvGrpSpPr>
          <p:cNvPr id="34" name="Group 34"/>
          <p:cNvGrpSpPr/>
          <p:nvPr/>
        </p:nvGrpSpPr>
        <p:grpSpPr>
          <a:xfrm>
            <a:off x="251727" y="382324"/>
            <a:ext cx="6717792" cy="9483947"/>
            <a:chOff x="0" y="0"/>
            <a:chExt cx="8957056" cy="1264526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957056" cy="12645263"/>
            </a:xfrm>
            <a:custGeom>
              <a:avLst/>
              <a:gdLst/>
              <a:ahLst/>
              <a:cxnLst/>
              <a:rect l="l" t="t" r="r" b="b"/>
              <a:pathLst>
                <a:path w="8957056" h="12645263">
                  <a:moveTo>
                    <a:pt x="0" y="0"/>
                  </a:moveTo>
                  <a:lnTo>
                    <a:pt x="8957056" y="0"/>
                  </a:lnTo>
                  <a:lnTo>
                    <a:pt x="8957056" y="12645263"/>
                  </a:lnTo>
                  <a:lnTo>
                    <a:pt x="0" y="12645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01B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49015" y="9686925"/>
            <a:ext cx="2153222" cy="514350"/>
            <a:chOff x="0" y="0"/>
            <a:chExt cx="2870962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07" b="-207"/>
              </a:stretch>
            </a:blipFill>
          </p:spPr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0262172" y="825500"/>
          <a:ext cx="7404100" cy="4318000"/>
        </p:xfrm>
        <a:graphic>
          <a:graphicData uri="http://schemas.openxmlformats.org/drawingml/2006/table">
            <a:tbl>
              <a:tblPr/>
              <a:tblGrid>
                <a:gridCol w="1947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4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79500"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Metric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8A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Low Risk Group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8A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High Risk Group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8A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Difference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8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Average Sleep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7.37 Hours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6.95 Hours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- 25 Minutes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Training Intensity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5.23 / 10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6.12 / 10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+ 17% Intensity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Prev. Injuries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0.32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1.22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97"/>
                        </a:lnSpc>
                        <a:defRPr/>
                      </a:pPr>
                      <a:r>
                        <a:rPr lang="en-US" sz="1375">
                          <a:solidFill>
                            <a:srgbClr val="FFFFFF"/>
                          </a:solidFill>
                          <a:latin typeface="Prompt"/>
                          <a:ea typeface="Prompt"/>
                          <a:cs typeface="Prompt"/>
                          <a:sym typeface="Prompt"/>
                        </a:rPr>
                        <a:t>+ 280% History</a:t>
                      </a:r>
                      <a:endParaRPr lang="en-US" sz="1100"/>
                    </a:p>
                  </a:txBody>
                  <a:tcPr marL="114300" marR="114300" marT="114300" marB="114300" anchor="ctr">
                    <a:lnL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5" cap="flat" cmpd="sng" algn="ctr">
                      <a:solidFill>
                        <a:srgbClr val="7ED9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Group 9"/>
          <p:cNvGrpSpPr/>
          <p:nvPr/>
        </p:nvGrpSpPr>
        <p:grpSpPr>
          <a:xfrm>
            <a:off x="9919002" y="5851398"/>
            <a:ext cx="8090440" cy="4349877"/>
            <a:chOff x="0" y="0"/>
            <a:chExt cx="10787253" cy="57998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87253" cy="5799836"/>
            </a:xfrm>
            <a:custGeom>
              <a:avLst/>
              <a:gdLst/>
              <a:ahLst/>
              <a:cxnLst/>
              <a:rect l="l" t="t" r="r" b="b"/>
              <a:pathLst>
                <a:path w="10787253" h="5799836">
                  <a:moveTo>
                    <a:pt x="0" y="0"/>
                  </a:moveTo>
                  <a:lnTo>
                    <a:pt x="10787253" y="0"/>
                  </a:lnTo>
                  <a:lnTo>
                    <a:pt x="10787253" y="5799836"/>
                  </a:lnTo>
                  <a:lnTo>
                    <a:pt x="0" y="5799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698" r="-30698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0" y="1777305"/>
            <a:ext cx="9379409" cy="6105823"/>
          </a:xfrm>
          <a:custGeom>
            <a:avLst/>
            <a:gdLst/>
            <a:ahLst/>
            <a:cxnLst/>
            <a:rect l="l" t="t" r="r" b="b"/>
            <a:pathLst>
              <a:path w="9379409" h="6105823">
                <a:moveTo>
                  <a:pt x="0" y="0"/>
                </a:moveTo>
                <a:lnTo>
                  <a:pt x="9379409" y="0"/>
                </a:lnTo>
                <a:lnTo>
                  <a:pt x="9379409" y="6105823"/>
                </a:lnTo>
                <a:lnTo>
                  <a:pt x="0" y="61058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3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5232" y="81991"/>
            <a:ext cx="6746624" cy="723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3"/>
              </a:lnSpc>
            </a:pPr>
            <a:r>
              <a:rPr lang="en-US" sz="3436" b="1">
                <a:gradFill>
                  <a:gsLst>
                    <a:gs pos="0">
                      <a:srgbClr val="FFF7AD">
                        <a:alpha val="100000"/>
                      </a:srgbClr>
                    </a:gs>
                    <a:gs pos="100000">
                      <a:srgbClr val="FFA9F9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Dataset Foundation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01B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397670" y="2043417"/>
            <a:ext cx="516636" cy="516636"/>
          </a:xfrm>
          <a:custGeom>
            <a:avLst/>
            <a:gdLst/>
            <a:ahLst/>
            <a:cxnLst/>
            <a:rect l="l" t="t" r="r" b="b"/>
            <a:pathLst>
              <a:path w="516636" h="516636">
                <a:moveTo>
                  <a:pt x="0" y="0"/>
                </a:moveTo>
                <a:lnTo>
                  <a:pt x="516636" y="0"/>
                </a:lnTo>
                <a:lnTo>
                  <a:pt x="516636" y="516636"/>
                </a:lnTo>
                <a:lnTo>
                  <a:pt x="0" y="516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31781" y="2043408"/>
            <a:ext cx="516541" cy="516636"/>
          </a:xfrm>
          <a:custGeom>
            <a:avLst/>
            <a:gdLst/>
            <a:ahLst/>
            <a:cxnLst/>
            <a:rect l="l" t="t" r="r" b="b"/>
            <a:pathLst>
              <a:path w="516541" h="516636">
                <a:moveTo>
                  <a:pt x="0" y="0"/>
                </a:moveTo>
                <a:lnTo>
                  <a:pt x="516541" y="0"/>
                </a:lnTo>
                <a:lnTo>
                  <a:pt x="516541" y="516636"/>
                </a:lnTo>
                <a:lnTo>
                  <a:pt x="0" y="516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" r="-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865921" y="2043408"/>
            <a:ext cx="516541" cy="516636"/>
          </a:xfrm>
          <a:custGeom>
            <a:avLst/>
            <a:gdLst/>
            <a:ahLst/>
            <a:cxnLst/>
            <a:rect l="l" t="t" r="r" b="b"/>
            <a:pathLst>
              <a:path w="516541" h="516636">
                <a:moveTo>
                  <a:pt x="0" y="0"/>
                </a:moveTo>
                <a:lnTo>
                  <a:pt x="516541" y="0"/>
                </a:lnTo>
                <a:lnTo>
                  <a:pt x="516541" y="516636"/>
                </a:lnTo>
                <a:lnTo>
                  <a:pt x="0" y="516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9" r="-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68804" y="11573"/>
            <a:ext cx="7833379" cy="90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7"/>
              </a:lnSpc>
            </a:pPr>
            <a:r>
              <a:rPr lang="en-US" sz="4374" b="1">
                <a:gradFill>
                  <a:gsLst>
                    <a:gs pos="0">
                      <a:srgbClr val="FF5757">
                        <a:alpha val="100000"/>
                      </a:srgbClr>
                    </a:gs>
                    <a:gs pos="100000">
                      <a:srgbClr val="8C52FF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Processing Pipeline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3747" y="859422"/>
            <a:ext cx="3381746" cy="4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187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train.py 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1724" y="2162766"/>
            <a:ext cx="116443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625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85813" y="2109302"/>
            <a:ext cx="3523498" cy="4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187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Loading &amp; Selection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85813" y="2647321"/>
            <a:ext cx="4330122" cy="115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7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Pandas framework loads dataset and filters 15 relevant features for model training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94449" y="2091328"/>
            <a:ext cx="191091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625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19810" y="2025301"/>
            <a:ext cx="2804246" cy="4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187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Target Definition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19810" y="2647321"/>
            <a:ext cx="4330122" cy="115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7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Injury_Risk column established as prediction target for supervised learning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21445" y="2091328"/>
            <a:ext cx="205388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625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53940" y="1954863"/>
            <a:ext cx="3469872" cy="4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187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Stratified Train-Test Split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53940" y="2526792"/>
            <a:ext cx="4330122" cy="115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7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Training: 80% | Testing: 20% with random_state = 42 ensuring reproducible 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92239" y="4796819"/>
            <a:ext cx="3053629" cy="43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187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Stratification Benefits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76556" y="5447062"/>
            <a:ext cx="5062128" cy="152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7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Maintains balanced class distribution across training and test sets, ensuring representative sampling of both high-risk and low-risk injury cases.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76509" y="7117575"/>
            <a:ext cx="5062128" cy="78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7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This technique improves model reliability by preventing class representation bias.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97670" y="4383834"/>
            <a:ext cx="10468251" cy="4693510"/>
            <a:chOff x="0" y="0"/>
            <a:chExt cx="13957668" cy="6258014"/>
          </a:xfrm>
        </p:grpSpPr>
        <p:sp>
          <p:nvSpPr>
            <p:cNvPr id="24" name="Freeform 24" descr="A diagram of a data pipeline"/>
            <p:cNvSpPr/>
            <p:nvPr/>
          </p:nvSpPr>
          <p:spPr>
            <a:xfrm>
              <a:off x="0" y="0"/>
              <a:ext cx="13957681" cy="6258052"/>
            </a:xfrm>
            <a:custGeom>
              <a:avLst/>
              <a:gdLst/>
              <a:ahLst/>
              <a:cxnLst/>
              <a:rect l="l" t="t" r="r" b="b"/>
              <a:pathLst>
                <a:path w="13957681" h="6258052">
                  <a:moveTo>
                    <a:pt x="0" y="0"/>
                  </a:moveTo>
                  <a:lnTo>
                    <a:pt x="13957681" y="0"/>
                  </a:lnTo>
                  <a:lnTo>
                    <a:pt x="13957681" y="6258052"/>
                  </a:lnTo>
                  <a:lnTo>
                    <a:pt x="0" y="6258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442" r="-3442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01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682065" y="1105348"/>
            <a:ext cx="3938588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gradFill>
                  <a:gsLst>
                    <a:gs pos="0">
                      <a:srgbClr val="0CC0DF">
                        <a:alpha val="100000"/>
                      </a:srgbClr>
                    </a:gs>
                    <a:gs pos="100000">
                      <a:srgbClr val="FFDE59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Random Forest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82065" y="1816446"/>
            <a:ext cx="9781880" cy="20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3"/>
              </a:lnSpc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Ensemble learning approach combining multiple decision trees for robust predictions</a:t>
            </a:r>
          </a:p>
        </p:txBody>
      </p:sp>
      <p:sp>
        <p:nvSpPr>
          <p:cNvPr id="8" name="Freeform 8"/>
          <p:cNvSpPr/>
          <p:nvPr/>
        </p:nvSpPr>
        <p:spPr>
          <a:xfrm>
            <a:off x="7676112" y="2155479"/>
            <a:ext cx="9793796" cy="1244346"/>
          </a:xfrm>
          <a:custGeom>
            <a:avLst/>
            <a:gdLst/>
            <a:ahLst/>
            <a:cxnLst/>
            <a:rect l="l" t="t" r="r" b="b"/>
            <a:pathLst>
              <a:path w="9793796" h="1244346">
                <a:moveTo>
                  <a:pt x="0" y="0"/>
                </a:moveTo>
                <a:lnTo>
                  <a:pt x="9793795" y="0"/>
                </a:lnTo>
                <a:lnTo>
                  <a:pt x="9793795" y="1244346"/>
                </a:lnTo>
                <a:lnTo>
                  <a:pt x="0" y="124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9" b="-100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833274" y="2312641"/>
            <a:ext cx="425196" cy="425196"/>
            <a:chOff x="0" y="0"/>
            <a:chExt cx="566928" cy="566928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0"/>
                  </a:moveTo>
                  <a:lnTo>
                    <a:pt x="566928" y="0"/>
                  </a:lnTo>
                  <a:lnTo>
                    <a:pt x="566928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7950251" y="2429618"/>
            <a:ext cx="191262" cy="191262"/>
            <a:chOff x="0" y="0"/>
            <a:chExt cx="255016" cy="255016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255016" cy="255016"/>
            </a:xfrm>
            <a:custGeom>
              <a:avLst/>
              <a:gdLst/>
              <a:ahLst/>
              <a:cxnLst/>
              <a:rect l="l" t="t" r="r" b="b"/>
              <a:pathLst>
                <a:path w="255016" h="255016">
                  <a:moveTo>
                    <a:pt x="0" y="0"/>
                  </a:moveTo>
                  <a:lnTo>
                    <a:pt x="255016" y="0"/>
                  </a:lnTo>
                  <a:lnTo>
                    <a:pt x="255016" y="255016"/>
                  </a:lnTo>
                  <a:lnTo>
                    <a:pt x="0" y="255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833274" y="2675334"/>
            <a:ext cx="1771945" cy="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3"/>
              </a:lnSpc>
            </a:pPr>
            <a:r>
              <a:rPr lang="en-US" sz="137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Ensemble Method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33274" y="2977305"/>
            <a:ext cx="9479461" cy="20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3"/>
              </a:lnSpc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Multiple decision trees vote on final prediction, reducing variance and improving accuracy</a:t>
            </a:r>
          </a:p>
        </p:txBody>
      </p:sp>
      <p:sp>
        <p:nvSpPr>
          <p:cNvPr id="15" name="Freeform 15"/>
          <p:cNvSpPr/>
          <p:nvPr/>
        </p:nvSpPr>
        <p:spPr>
          <a:xfrm>
            <a:off x="7676112" y="3458766"/>
            <a:ext cx="9793796" cy="1244346"/>
          </a:xfrm>
          <a:custGeom>
            <a:avLst/>
            <a:gdLst/>
            <a:ahLst/>
            <a:cxnLst/>
            <a:rect l="l" t="t" r="r" b="b"/>
            <a:pathLst>
              <a:path w="9793796" h="1244346">
                <a:moveTo>
                  <a:pt x="0" y="0"/>
                </a:moveTo>
                <a:lnTo>
                  <a:pt x="9793795" y="0"/>
                </a:lnTo>
                <a:lnTo>
                  <a:pt x="9793795" y="1244346"/>
                </a:lnTo>
                <a:lnTo>
                  <a:pt x="0" y="124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9" b="-100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833274" y="3615928"/>
            <a:ext cx="425196" cy="425196"/>
            <a:chOff x="0" y="0"/>
            <a:chExt cx="566928" cy="566928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0"/>
                  </a:moveTo>
                  <a:lnTo>
                    <a:pt x="566928" y="0"/>
                  </a:lnTo>
                  <a:lnTo>
                    <a:pt x="566928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7950251" y="3732905"/>
            <a:ext cx="191262" cy="191262"/>
            <a:chOff x="0" y="0"/>
            <a:chExt cx="255016" cy="255016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255016" cy="255016"/>
            </a:xfrm>
            <a:custGeom>
              <a:avLst/>
              <a:gdLst/>
              <a:ahLst/>
              <a:cxnLst/>
              <a:rect l="l" t="t" r="r" b="b"/>
              <a:pathLst>
                <a:path w="255016" h="255016">
                  <a:moveTo>
                    <a:pt x="0" y="0"/>
                  </a:moveTo>
                  <a:lnTo>
                    <a:pt x="255016" y="0"/>
                  </a:lnTo>
                  <a:lnTo>
                    <a:pt x="255016" y="255016"/>
                  </a:lnTo>
                  <a:lnTo>
                    <a:pt x="0" y="255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7833274" y="3978621"/>
            <a:ext cx="1771945" cy="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3"/>
              </a:lnSpc>
            </a:pPr>
            <a:r>
              <a:rPr lang="en-US" sz="137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Built-in Validation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33274" y="4280592"/>
            <a:ext cx="9479461" cy="20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3"/>
              </a:lnSpc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Out-of-bag samples provide internal error estimation without separate validation set</a:t>
            </a:r>
          </a:p>
        </p:txBody>
      </p:sp>
      <p:sp>
        <p:nvSpPr>
          <p:cNvPr id="22" name="Freeform 22"/>
          <p:cNvSpPr/>
          <p:nvPr/>
        </p:nvSpPr>
        <p:spPr>
          <a:xfrm>
            <a:off x="7676112" y="4762052"/>
            <a:ext cx="9793796" cy="1244346"/>
          </a:xfrm>
          <a:custGeom>
            <a:avLst/>
            <a:gdLst/>
            <a:ahLst/>
            <a:cxnLst/>
            <a:rect l="l" t="t" r="r" b="b"/>
            <a:pathLst>
              <a:path w="9793796" h="1244346">
                <a:moveTo>
                  <a:pt x="0" y="0"/>
                </a:moveTo>
                <a:lnTo>
                  <a:pt x="9793795" y="0"/>
                </a:lnTo>
                <a:lnTo>
                  <a:pt x="9793795" y="1244346"/>
                </a:lnTo>
                <a:lnTo>
                  <a:pt x="0" y="124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9" b="-100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833274" y="4919215"/>
            <a:ext cx="425196" cy="425196"/>
            <a:chOff x="0" y="0"/>
            <a:chExt cx="566928" cy="566928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0"/>
                  </a:moveTo>
                  <a:lnTo>
                    <a:pt x="566928" y="0"/>
                  </a:lnTo>
                  <a:lnTo>
                    <a:pt x="566928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25" name="Group 25"/>
          <p:cNvGrpSpPr/>
          <p:nvPr/>
        </p:nvGrpSpPr>
        <p:grpSpPr>
          <a:xfrm>
            <a:off x="7950251" y="5036191"/>
            <a:ext cx="191262" cy="191262"/>
            <a:chOff x="0" y="0"/>
            <a:chExt cx="255016" cy="255016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255016" cy="255016"/>
            </a:xfrm>
            <a:custGeom>
              <a:avLst/>
              <a:gdLst/>
              <a:ahLst/>
              <a:cxnLst/>
              <a:rect l="l" t="t" r="r" b="b"/>
              <a:pathLst>
                <a:path w="255016" h="255016">
                  <a:moveTo>
                    <a:pt x="0" y="0"/>
                  </a:moveTo>
                  <a:lnTo>
                    <a:pt x="255016" y="0"/>
                  </a:lnTo>
                  <a:lnTo>
                    <a:pt x="255016" y="255016"/>
                  </a:lnTo>
                  <a:lnTo>
                    <a:pt x="0" y="255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7833274" y="5281908"/>
            <a:ext cx="2127647" cy="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3"/>
              </a:lnSpc>
            </a:pPr>
            <a:r>
              <a:rPr lang="en-US" sz="137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Nonlinear Relationships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833274" y="5583879"/>
            <a:ext cx="9479461" cy="20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3"/>
              </a:lnSpc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Handles complex interactions between training load, recovery, and injury risk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76112" y="6065339"/>
            <a:ext cx="9793796" cy="1244346"/>
          </a:xfrm>
          <a:custGeom>
            <a:avLst/>
            <a:gdLst/>
            <a:ahLst/>
            <a:cxnLst/>
            <a:rect l="l" t="t" r="r" b="b"/>
            <a:pathLst>
              <a:path w="9793796" h="1244346">
                <a:moveTo>
                  <a:pt x="0" y="0"/>
                </a:moveTo>
                <a:lnTo>
                  <a:pt x="9793795" y="0"/>
                </a:lnTo>
                <a:lnTo>
                  <a:pt x="9793795" y="1244346"/>
                </a:lnTo>
                <a:lnTo>
                  <a:pt x="0" y="124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9" b="-100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7833274" y="6222502"/>
            <a:ext cx="425196" cy="425196"/>
            <a:chOff x="0" y="0"/>
            <a:chExt cx="566928" cy="566928"/>
          </a:xfrm>
        </p:grpSpPr>
        <p:sp>
          <p:nvSpPr>
            <p:cNvPr id="31" name="Freeform 31" descr="preencoded.png"/>
            <p:cNvSpPr/>
            <p:nvPr/>
          </p:nvSpPr>
          <p:spPr>
            <a:xfrm>
              <a:off x="0" y="0"/>
              <a:ext cx="566928" cy="566928"/>
            </a:xfrm>
            <a:custGeom>
              <a:avLst/>
              <a:gdLst/>
              <a:ahLst/>
              <a:cxnLst/>
              <a:rect l="l" t="t" r="r" b="b"/>
              <a:pathLst>
                <a:path w="566928" h="566928">
                  <a:moveTo>
                    <a:pt x="0" y="0"/>
                  </a:moveTo>
                  <a:lnTo>
                    <a:pt x="566928" y="0"/>
                  </a:lnTo>
                  <a:lnTo>
                    <a:pt x="566928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>
            <a:off x="7950251" y="6339478"/>
            <a:ext cx="191262" cy="191262"/>
            <a:chOff x="0" y="0"/>
            <a:chExt cx="255016" cy="255016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255016" cy="255016"/>
            </a:xfrm>
            <a:custGeom>
              <a:avLst/>
              <a:gdLst/>
              <a:ahLst/>
              <a:cxnLst/>
              <a:rect l="l" t="t" r="r" b="b"/>
              <a:pathLst>
                <a:path w="255016" h="255016">
                  <a:moveTo>
                    <a:pt x="0" y="0"/>
                  </a:moveTo>
                  <a:lnTo>
                    <a:pt x="255016" y="0"/>
                  </a:lnTo>
                  <a:lnTo>
                    <a:pt x="255016" y="255016"/>
                  </a:lnTo>
                  <a:lnTo>
                    <a:pt x="0" y="255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>
            <a:off x="7833274" y="6585194"/>
            <a:ext cx="1771945" cy="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3"/>
              </a:lnSpc>
            </a:pPr>
            <a:r>
              <a:rPr lang="en-US" sz="137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Variability Control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833274" y="6887166"/>
            <a:ext cx="9479461" cy="20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3"/>
              </a:lnSpc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Random feature selection at each split prevents overfitting to training data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676112" y="7333583"/>
            <a:ext cx="2344045" cy="352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4"/>
              </a:lnSpc>
            </a:pPr>
            <a:r>
              <a:rPr lang="en-US" sz="162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Training Methodology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682065" y="7719565"/>
            <a:ext cx="2458936" cy="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3"/>
              </a:lnSpc>
            </a:pPr>
            <a:r>
              <a:rPr lang="en-US" sz="137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GridSearchCV Optimization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682065" y="8049968"/>
            <a:ext cx="4717999" cy="400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3"/>
              </a:lnSpc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5-fold cross-validation systematically explores hyperparameter combinations to maximize performance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755461" y="7719565"/>
            <a:ext cx="1771945" cy="29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23"/>
              </a:lnSpc>
            </a:pPr>
            <a:r>
              <a:rPr lang="en-US" sz="137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Evaluation Metrics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755461" y="8049968"/>
            <a:ext cx="4717999" cy="781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6963" lvl="3" indent="-66741" algn="l">
              <a:lnSpc>
                <a:spcPts val="1573"/>
              </a:lnSpc>
              <a:buFont typeface="Arial"/>
              <a:buChar char="￭"/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Accuracy</a:t>
            </a:r>
          </a:p>
          <a:p>
            <a:pPr marL="266963" lvl="3" indent="-66741" algn="l">
              <a:lnSpc>
                <a:spcPts val="1573"/>
              </a:lnSpc>
              <a:buFont typeface="Arial"/>
              <a:buChar char="￭"/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Recall</a:t>
            </a:r>
          </a:p>
          <a:p>
            <a:pPr marL="266963" lvl="3" indent="-66741" algn="l">
              <a:lnSpc>
                <a:spcPts val="1573"/>
              </a:lnSpc>
              <a:buFont typeface="Arial"/>
              <a:buChar char="￭"/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Precision</a:t>
            </a:r>
          </a:p>
          <a:p>
            <a:pPr marL="266963" lvl="3" indent="-66741" algn="l">
              <a:lnSpc>
                <a:spcPts val="1573"/>
              </a:lnSpc>
              <a:buFont typeface="Arial"/>
              <a:buChar char="￭"/>
            </a:pPr>
            <a:r>
              <a:rPr lang="en-US" sz="1062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F1 Score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99218" y="2161442"/>
            <a:ext cx="7048500" cy="5286375"/>
            <a:chOff x="0" y="0"/>
            <a:chExt cx="9398000" cy="70485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9398000" cy="7048500"/>
            </a:xfrm>
            <a:custGeom>
              <a:avLst/>
              <a:gdLst/>
              <a:ahLst/>
              <a:cxnLst/>
              <a:rect l="l" t="t" r="r" b="b"/>
              <a:pathLst>
                <a:path w="9398000" h="7048500">
                  <a:moveTo>
                    <a:pt x="0" y="0"/>
                  </a:moveTo>
                  <a:lnTo>
                    <a:pt x="9398000" y="0"/>
                  </a:lnTo>
                  <a:lnTo>
                    <a:pt x="9398000" y="7048500"/>
                  </a:lnTo>
                  <a:lnTo>
                    <a:pt x="0" y="704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01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520553" y="644281"/>
            <a:ext cx="4799562" cy="771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48" b="1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Red Hat Display Bold"/>
                <a:ea typeface="Red Hat Display Bold"/>
                <a:cs typeface="Red Hat Display Bold"/>
                <a:sym typeface="Red Hat Display Bold"/>
              </a:rPr>
              <a:t>Frontend Interface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20553" y="1467593"/>
            <a:ext cx="3207248" cy="3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74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index.html User Experience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20553" y="1952920"/>
            <a:ext cx="191843" cy="326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9"/>
              </a:lnSpc>
            </a:pPr>
            <a:r>
              <a:rPr lang="en-US" sz="144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520553" y="2421884"/>
            <a:ext cx="6558439" cy="28575"/>
            <a:chOff x="0" y="0"/>
            <a:chExt cx="8744585" cy="381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8744585" cy="38100"/>
            </a:xfrm>
            <a:custGeom>
              <a:avLst/>
              <a:gdLst/>
              <a:ahLst/>
              <a:cxnLst/>
              <a:rect l="l" t="t" r="r" b="b"/>
              <a:pathLst>
                <a:path w="8744585" h="38100">
                  <a:moveTo>
                    <a:pt x="0" y="0"/>
                  </a:moveTo>
                  <a:lnTo>
                    <a:pt x="8744585" y="0"/>
                  </a:lnTo>
                  <a:lnTo>
                    <a:pt x="874458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500" b="-550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0553" y="2431999"/>
            <a:ext cx="2558948" cy="3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74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Dynamic Input Fields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20553" y="2790825"/>
            <a:ext cx="6558410" cy="60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All 15 athlete metrics presented in logical categories with appropriate input validation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08884" y="1991020"/>
            <a:ext cx="191843" cy="25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20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08884" y="2421884"/>
            <a:ext cx="6558534" cy="28575"/>
            <a:chOff x="0" y="0"/>
            <a:chExt cx="8744712" cy="381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8744712" cy="38100"/>
            </a:xfrm>
            <a:custGeom>
              <a:avLst/>
              <a:gdLst/>
              <a:ahLst/>
              <a:cxnLst/>
              <a:rect l="l" t="t" r="r" b="b"/>
              <a:pathLst>
                <a:path w="8744712" h="38100">
                  <a:moveTo>
                    <a:pt x="0" y="0"/>
                  </a:moveTo>
                  <a:lnTo>
                    <a:pt x="8744712" y="0"/>
                  </a:lnTo>
                  <a:lnTo>
                    <a:pt x="8744712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500" b="-550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9208884" y="2431999"/>
            <a:ext cx="2511028" cy="3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74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Real-Time Validation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208884" y="2790825"/>
            <a:ext cx="6558553" cy="60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Input sanitization prevents invalid entries and ensures data quality before prediction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20553" y="3608184"/>
            <a:ext cx="191843" cy="25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5"/>
              </a:lnSpc>
            </a:pPr>
            <a:r>
              <a:rPr lang="en-US" sz="120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03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520553" y="4019998"/>
            <a:ext cx="6558439" cy="28575"/>
            <a:chOff x="0" y="0"/>
            <a:chExt cx="8744585" cy="38100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8744585" cy="38100"/>
            </a:xfrm>
            <a:custGeom>
              <a:avLst/>
              <a:gdLst/>
              <a:ahLst/>
              <a:cxnLst/>
              <a:rect l="l" t="t" r="r" b="b"/>
              <a:pathLst>
                <a:path w="8744585" h="38100">
                  <a:moveTo>
                    <a:pt x="0" y="0"/>
                  </a:moveTo>
                  <a:lnTo>
                    <a:pt x="8744585" y="0"/>
                  </a:lnTo>
                  <a:lnTo>
                    <a:pt x="8744585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500" b="-5500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520553" y="4049163"/>
            <a:ext cx="2606278" cy="3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74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Visual Results Display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20553" y="4407989"/>
            <a:ext cx="6558410" cy="60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Clear risk label visualization with dual probability indicators (High Risk %, Low Risk %)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08884" y="3589134"/>
            <a:ext cx="191843" cy="2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91"/>
              </a:lnSpc>
            </a:pPr>
            <a:r>
              <a:rPr lang="en-US" sz="118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04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208884" y="4039048"/>
            <a:ext cx="6558534" cy="28575"/>
            <a:chOff x="0" y="0"/>
            <a:chExt cx="8744712" cy="38100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8744712" cy="38100"/>
            </a:xfrm>
            <a:custGeom>
              <a:avLst/>
              <a:gdLst/>
              <a:ahLst/>
              <a:cxnLst/>
              <a:rect l="l" t="t" r="r" b="b"/>
              <a:pathLst>
                <a:path w="8744712" h="38100">
                  <a:moveTo>
                    <a:pt x="0" y="0"/>
                  </a:moveTo>
                  <a:lnTo>
                    <a:pt x="8744712" y="0"/>
                  </a:lnTo>
                  <a:lnTo>
                    <a:pt x="8744712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500" b="-5500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9208884" y="4049163"/>
            <a:ext cx="2399709" cy="3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74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Dashboard Metrics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08884" y="4407989"/>
            <a:ext cx="6558553" cy="308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42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Additional athlete performance context shown alongside risk assessment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20553" y="5361984"/>
            <a:ext cx="2399709" cy="3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74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Input Validation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520553" y="5772741"/>
            <a:ext cx="6389341" cy="60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Range checks ensure values fall within acceptable physiological and training parameters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87630" y="5361984"/>
            <a:ext cx="2399709" cy="3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74"/>
              </a:lnSpc>
            </a:pPr>
            <a:r>
              <a:rPr lang="en-US" sz="1874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Probability Display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387630" y="5772741"/>
            <a:ext cx="6389341" cy="60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sz="1500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Percentage breakdown shows confidence in prediction for interpretability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733545" y="6544389"/>
            <a:ext cx="6352699" cy="3456432"/>
            <a:chOff x="0" y="0"/>
            <a:chExt cx="8470265" cy="460857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470265" cy="4608576"/>
            </a:xfrm>
            <a:custGeom>
              <a:avLst/>
              <a:gdLst/>
              <a:ahLst/>
              <a:cxnLst/>
              <a:rect l="l" t="t" r="r" b="b"/>
              <a:pathLst>
                <a:path w="8470265" h="4608576">
                  <a:moveTo>
                    <a:pt x="0" y="0"/>
                  </a:moveTo>
                  <a:lnTo>
                    <a:pt x="8470265" y="0"/>
                  </a:lnTo>
                  <a:lnTo>
                    <a:pt x="8470265" y="4608576"/>
                  </a:lnTo>
                  <a:lnTo>
                    <a:pt x="0" y="4608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" r="-1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181" y="2638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01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117292" y="419481"/>
            <a:ext cx="4556491" cy="60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7"/>
              </a:lnSpc>
            </a:pPr>
            <a:r>
              <a:rPr lang="en-US" sz="3373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Red Hat Display"/>
                <a:ea typeface="Red Hat Display"/>
                <a:cs typeface="Red Hat Display"/>
                <a:sym typeface="Red Hat Display"/>
              </a:rPr>
              <a:t>Flask Backend API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52360" y="1325149"/>
            <a:ext cx="6286354" cy="26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</a:pPr>
            <a:r>
              <a:rPr lang="en-US" sz="15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Production-ready implementation for web and mobile integration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90853" y="1788614"/>
            <a:ext cx="1836687" cy="26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</a:pPr>
            <a:r>
              <a:rPr lang="en-US" sz="15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Model Loading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5176" y="2255387"/>
            <a:ext cx="3315443" cy="707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21"/>
              </a:lnSpc>
            </a:pPr>
            <a:r>
              <a:rPr lang="en-US" sz="1308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Pickle serialization enables efficient model persistence and fast inference on new samples.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72399" y="3266284"/>
            <a:ext cx="1836687" cy="26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</a:pPr>
            <a:r>
              <a:rPr lang="en-US" sz="15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Input Validation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05176" y="3937313"/>
            <a:ext cx="3315443" cy="707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41"/>
              </a:lnSpc>
            </a:pPr>
            <a:r>
              <a:rPr lang="en-US" sz="132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Range checking ensures all 15 features fall within acceptable physiological boundaries before prediction.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4068661" y="5657107"/>
            <a:ext cx="10150602" cy="1001839"/>
          </a:xfrm>
          <a:custGeom>
            <a:avLst/>
            <a:gdLst/>
            <a:ahLst/>
            <a:cxnLst/>
            <a:rect l="l" t="t" r="r" b="b"/>
            <a:pathLst>
              <a:path w="10150602" h="1001839">
                <a:moveTo>
                  <a:pt x="0" y="0"/>
                </a:moveTo>
                <a:lnTo>
                  <a:pt x="10150602" y="0"/>
                </a:lnTo>
                <a:lnTo>
                  <a:pt x="10150602" y="1001840"/>
                </a:lnTo>
                <a:lnTo>
                  <a:pt x="0" y="1001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74" b="-37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084139" y="5672585"/>
            <a:ext cx="5059680" cy="970978"/>
            <a:chOff x="0" y="0"/>
            <a:chExt cx="6746240" cy="12946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46240" cy="1294638"/>
            </a:xfrm>
            <a:custGeom>
              <a:avLst/>
              <a:gdLst/>
              <a:ahLst/>
              <a:cxnLst/>
              <a:rect l="l" t="t" r="r" b="b"/>
              <a:pathLst>
                <a:path w="6746240" h="1294638">
                  <a:moveTo>
                    <a:pt x="0" y="293878"/>
                  </a:moveTo>
                  <a:cubicBezTo>
                    <a:pt x="0" y="131572"/>
                    <a:pt x="131572" y="0"/>
                    <a:pt x="293878" y="0"/>
                  </a:cubicBezTo>
                  <a:lnTo>
                    <a:pt x="6452362" y="0"/>
                  </a:lnTo>
                  <a:cubicBezTo>
                    <a:pt x="6614668" y="0"/>
                    <a:pt x="6746240" y="131572"/>
                    <a:pt x="6746240" y="293878"/>
                  </a:cubicBezTo>
                  <a:lnTo>
                    <a:pt x="6746240" y="1000760"/>
                  </a:lnTo>
                  <a:cubicBezTo>
                    <a:pt x="6746240" y="1163066"/>
                    <a:pt x="6614668" y="1294638"/>
                    <a:pt x="6452362" y="1294638"/>
                  </a:cubicBezTo>
                  <a:lnTo>
                    <a:pt x="293878" y="1294638"/>
                  </a:lnTo>
                  <a:cubicBezTo>
                    <a:pt x="131572" y="1294638"/>
                    <a:pt x="0" y="1163066"/>
                    <a:pt x="0" y="1000760"/>
                  </a:cubicBezTo>
                  <a:close/>
                </a:path>
              </a:pathLst>
            </a:custGeom>
            <a:solidFill>
              <a:srgbClr val="1C062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231034" y="5714705"/>
            <a:ext cx="1836687" cy="26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</a:pPr>
            <a:r>
              <a:rPr lang="en-US" sz="15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Web Interface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31034" y="5989739"/>
            <a:ext cx="4765919" cy="1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"/"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31034" y="6232627"/>
            <a:ext cx="4765919" cy="1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HTML form for manual data entry and result visualization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143848" y="5672585"/>
            <a:ext cx="5059870" cy="970978"/>
            <a:chOff x="0" y="0"/>
            <a:chExt cx="6746494" cy="12946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746494" cy="1294638"/>
            </a:xfrm>
            <a:custGeom>
              <a:avLst/>
              <a:gdLst/>
              <a:ahLst/>
              <a:cxnLst/>
              <a:rect l="l" t="t" r="r" b="b"/>
              <a:pathLst>
                <a:path w="6746494" h="1294638">
                  <a:moveTo>
                    <a:pt x="0" y="0"/>
                  </a:moveTo>
                  <a:lnTo>
                    <a:pt x="6746494" y="0"/>
                  </a:lnTo>
                  <a:lnTo>
                    <a:pt x="6746494" y="1294638"/>
                  </a:lnTo>
                  <a:lnTo>
                    <a:pt x="0" y="1294638"/>
                  </a:lnTo>
                  <a:close/>
                </a:path>
              </a:pathLst>
            </a:custGeom>
            <a:solidFill>
              <a:srgbClr val="1C062F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9143848" y="5672585"/>
            <a:ext cx="19050" cy="970978"/>
            <a:chOff x="0" y="0"/>
            <a:chExt cx="25400" cy="129463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5400" cy="1294638"/>
            </a:xfrm>
            <a:custGeom>
              <a:avLst/>
              <a:gdLst/>
              <a:ahLst/>
              <a:cxnLst/>
              <a:rect l="l" t="t" r="r" b="b"/>
              <a:pathLst>
                <a:path w="25400" h="1294638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cubicBezTo>
                    <a:pt x="19685" y="0"/>
                    <a:pt x="25400" y="5715"/>
                    <a:pt x="25400" y="12700"/>
                  </a:cubicBezTo>
                  <a:lnTo>
                    <a:pt x="25400" y="1281938"/>
                  </a:lnTo>
                  <a:cubicBezTo>
                    <a:pt x="25400" y="1288923"/>
                    <a:pt x="19685" y="1294638"/>
                    <a:pt x="12700" y="1294638"/>
                  </a:cubicBezTo>
                  <a:cubicBezTo>
                    <a:pt x="5715" y="1294638"/>
                    <a:pt x="0" y="1288923"/>
                    <a:pt x="0" y="1281938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9290742" y="5714705"/>
            <a:ext cx="1836687" cy="26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</a:pPr>
            <a:r>
              <a:rPr lang="en-US" sz="1536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JSON API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90742" y="5989739"/>
            <a:ext cx="4766072" cy="19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"/api/predict"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90742" y="6232627"/>
            <a:ext cx="4766072" cy="41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Structured predictions for mobile apps and dashboard integration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074614" y="6624342"/>
            <a:ext cx="2609402" cy="310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99"/>
              </a:lnSpc>
            </a:pPr>
            <a:r>
              <a:rPr lang="en-US" sz="1785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API Response Structure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4074614" y="7156847"/>
            <a:ext cx="10138600" cy="1468374"/>
            <a:chOff x="0" y="0"/>
            <a:chExt cx="13518134" cy="195783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518135" cy="1957832"/>
            </a:xfrm>
            <a:custGeom>
              <a:avLst/>
              <a:gdLst/>
              <a:ahLst/>
              <a:cxnLst/>
              <a:rect l="l" t="t" r="r" b="b"/>
              <a:pathLst>
                <a:path w="13518135" h="1957832">
                  <a:moveTo>
                    <a:pt x="0" y="293878"/>
                  </a:moveTo>
                  <a:cubicBezTo>
                    <a:pt x="0" y="131572"/>
                    <a:pt x="131572" y="0"/>
                    <a:pt x="293878" y="0"/>
                  </a:cubicBezTo>
                  <a:lnTo>
                    <a:pt x="13224256" y="0"/>
                  </a:lnTo>
                  <a:cubicBezTo>
                    <a:pt x="13386563" y="0"/>
                    <a:pt x="13518135" y="131572"/>
                    <a:pt x="13518135" y="293878"/>
                  </a:cubicBezTo>
                  <a:lnTo>
                    <a:pt x="13518135" y="1663954"/>
                  </a:lnTo>
                  <a:cubicBezTo>
                    <a:pt x="13518135" y="1826260"/>
                    <a:pt x="13386563" y="1957832"/>
                    <a:pt x="13224256" y="1957832"/>
                  </a:cubicBezTo>
                  <a:lnTo>
                    <a:pt x="293878" y="1957832"/>
                  </a:lnTo>
                  <a:cubicBezTo>
                    <a:pt x="131572" y="1957832"/>
                    <a:pt x="0" y="1826260"/>
                    <a:pt x="0" y="1663954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4067327" y="7156847"/>
            <a:ext cx="10153174" cy="1468279"/>
            <a:chOff x="0" y="0"/>
            <a:chExt cx="13537565" cy="195770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537566" cy="1957705"/>
            </a:xfrm>
            <a:custGeom>
              <a:avLst/>
              <a:gdLst/>
              <a:ahLst/>
              <a:cxnLst/>
              <a:rect l="l" t="t" r="r" b="b"/>
              <a:pathLst>
                <a:path w="13537566" h="1957705">
                  <a:moveTo>
                    <a:pt x="0" y="29337"/>
                  </a:moveTo>
                  <a:cubicBezTo>
                    <a:pt x="0" y="13208"/>
                    <a:pt x="13208" y="0"/>
                    <a:pt x="29337" y="0"/>
                  </a:cubicBezTo>
                  <a:lnTo>
                    <a:pt x="13508228" y="0"/>
                  </a:lnTo>
                  <a:cubicBezTo>
                    <a:pt x="13524485" y="0"/>
                    <a:pt x="13537566" y="13208"/>
                    <a:pt x="13537566" y="29337"/>
                  </a:cubicBezTo>
                  <a:lnTo>
                    <a:pt x="13537566" y="1928368"/>
                  </a:lnTo>
                  <a:cubicBezTo>
                    <a:pt x="13537566" y="1944624"/>
                    <a:pt x="13524357" y="1957705"/>
                    <a:pt x="13508228" y="1957705"/>
                  </a:cubicBezTo>
                  <a:lnTo>
                    <a:pt x="29337" y="1957705"/>
                  </a:lnTo>
                  <a:cubicBezTo>
                    <a:pt x="13081" y="1957705"/>
                    <a:pt x="0" y="1944497"/>
                    <a:pt x="0" y="1928368"/>
                  </a:cubicBezTo>
                  <a:close/>
                </a:path>
              </a:pathLst>
            </a:custGeom>
            <a:solidFill>
              <a:srgbClr val="7448A2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4214222" y="7143159"/>
            <a:ext cx="9859413" cy="1465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22"/>
              </a:lnSpc>
            </a:pPr>
            <a:r>
              <a:rPr lang="en-US" sz="117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{</a:t>
            </a:r>
          </a:p>
          <a:p>
            <a:pPr algn="l">
              <a:lnSpc>
                <a:spcPts val="1722"/>
              </a:lnSpc>
            </a:pPr>
            <a:r>
              <a:rPr lang="en-US" sz="117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 "prediction": 1,</a:t>
            </a:r>
          </a:p>
          <a:p>
            <a:pPr algn="l">
              <a:lnSpc>
                <a:spcPts val="1722"/>
              </a:lnSpc>
            </a:pPr>
            <a:r>
              <a:rPr lang="en-US" sz="117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 "risk_level": "High Risk",</a:t>
            </a:r>
          </a:p>
          <a:p>
            <a:pPr algn="l">
              <a:lnSpc>
                <a:spcPts val="1722"/>
              </a:lnSpc>
            </a:pPr>
            <a:r>
              <a:rPr lang="en-US" sz="117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 "probability_high": 78.5,</a:t>
            </a:r>
          </a:p>
          <a:p>
            <a:pPr algn="l">
              <a:lnSpc>
                <a:spcPts val="1722"/>
              </a:lnSpc>
            </a:pPr>
            <a:r>
              <a:rPr lang="en-US" sz="117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 "probability_low": 21.5,</a:t>
            </a:r>
          </a:p>
          <a:p>
            <a:pPr algn="l">
              <a:lnSpc>
                <a:spcPts val="1722"/>
              </a:lnSpc>
            </a:pPr>
            <a:r>
              <a:rPr lang="en-US" sz="117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  "recommendation": "Review training load and recovery"</a:t>
            </a:r>
          </a:p>
          <a:p>
            <a:pPr algn="l">
              <a:lnSpc>
                <a:spcPts val="1722"/>
              </a:lnSpc>
            </a:pPr>
            <a:r>
              <a:rPr lang="en-US" sz="117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}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074614" y="8710765"/>
            <a:ext cx="10138600" cy="611124"/>
            <a:chOff x="0" y="0"/>
            <a:chExt cx="13518134" cy="8148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518135" cy="814832"/>
            </a:xfrm>
            <a:custGeom>
              <a:avLst/>
              <a:gdLst/>
              <a:ahLst/>
              <a:cxnLst/>
              <a:rect l="l" t="t" r="r" b="b"/>
              <a:pathLst>
                <a:path w="13518135" h="814832">
                  <a:moveTo>
                    <a:pt x="0" y="293878"/>
                  </a:moveTo>
                  <a:cubicBezTo>
                    <a:pt x="0" y="131572"/>
                    <a:pt x="131572" y="0"/>
                    <a:pt x="293878" y="0"/>
                  </a:cubicBezTo>
                  <a:lnTo>
                    <a:pt x="13224256" y="0"/>
                  </a:lnTo>
                  <a:cubicBezTo>
                    <a:pt x="13386563" y="0"/>
                    <a:pt x="13518135" y="131572"/>
                    <a:pt x="13518135" y="293878"/>
                  </a:cubicBezTo>
                  <a:lnTo>
                    <a:pt x="13518135" y="520954"/>
                  </a:lnTo>
                  <a:cubicBezTo>
                    <a:pt x="13518135" y="683260"/>
                    <a:pt x="13386563" y="814832"/>
                    <a:pt x="13224256" y="814832"/>
                  </a:cubicBezTo>
                  <a:lnTo>
                    <a:pt x="293878" y="814832"/>
                  </a:lnTo>
                  <a:cubicBezTo>
                    <a:pt x="131572" y="814832"/>
                    <a:pt x="0" y="683260"/>
                    <a:pt x="0" y="520954"/>
                  </a:cubicBezTo>
                  <a:close/>
                </a:path>
              </a:pathLst>
            </a:custGeom>
            <a:solidFill>
              <a:srgbClr val="8F61B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4221509" y="8899027"/>
            <a:ext cx="183642" cy="146876"/>
            <a:chOff x="0" y="0"/>
            <a:chExt cx="244856" cy="195834"/>
          </a:xfrm>
        </p:grpSpPr>
        <p:sp>
          <p:nvSpPr>
            <p:cNvPr id="34" name="Freeform 34" descr="preencoded.png"/>
            <p:cNvSpPr/>
            <p:nvPr/>
          </p:nvSpPr>
          <p:spPr>
            <a:xfrm>
              <a:off x="0" y="0"/>
              <a:ext cx="244856" cy="195834"/>
            </a:xfrm>
            <a:custGeom>
              <a:avLst/>
              <a:gdLst/>
              <a:ahLst/>
              <a:cxnLst/>
              <a:rect l="l" t="t" r="r" b="b"/>
              <a:pathLst>
                <a:path w="244856" h="195834">
                  <a:moveTo>
                    <a:pt x="0" y="0"/>
                  </a:moveTo>
                  <a:lnTo>
                    <a:pt x="244856" y="0"/>
                  </a:lnTo>
                  <a:lnTo>
                    <a:pt x="244856" y="195834"/>
                  </a:lnTo>
                  <a:lnTo>
                    <a:pt x="0" y="195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619" r="-2619"/>
              </a:stretch>
            </a:blipFill>
          </p:spPr>
        </p:sp>
      </p:grpSp>
      <p:sp>
        <p:nvSpPr>
          <p:cNvPr id="35" name="TextBox 35"/>
          <p:cNvSpPr txBox="1"/>
          <p:nvPr/>
        </p:nvSpPr>
        <p:spPr>
          <a:xfrm>
            <a:off x="4552055" y="8737702"/>
            <a:ext cx="9514284" cy="415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5"/>
              </a:lnSpc>
            </a:pPr>
            <a:r>
              <a:rPr lang="en-US" sz="12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Integration Benefits: RESTful endpoints allow mobile applications, sports performance dashboards, and training systems to access injury risk insights programmatically.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00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4" b="-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2724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1001B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410012" y="165364"/>
            <a:ext cx="9129455" cy="63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7"/>
              </a:lnSpc>
            </a:pPr>
            <a:r>
              <a:rPr lang="en-US" sz="3536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Hyperparameter Optimization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19527" y="1125093"/>
            <a:ext cx="10306879" cy="340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5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Tuned ensemble model settings to maximize predictive performance</a:t>
            </a:r>
          </a:p>
        </p:txBody>
      </p:sp>
      <p:sp>
        <p:nvSpPr>
          <p:cNvPr id="8" name="Freeform 8"/>
          <p:cNvSpPr/>
          <p:nvPr/>
        </p:nvSpPr>
        <p:spPr>
          <a:xfrm>
            <a:off x="7410059" y="1815208"/>
            <a:ext cx="10325862" cy="1048417"/>
          </a:xfrm>
          <a:custGeom>
            <a:avLst/>
            <a:gdLst/>
            <a:ahLst/>
            <a:cxnLst/>
            <a:rect l="l" t="t" r="r" b="b"/>
            <a:pathLst>
              <a:path w="10325862" h="1048417">
                <a:moveTo>
                  <a:pt x="0" y="0"/>
                </a:moveTo>
                <a:lnTo>
                  <a:pt x="10325862" y="0"/>
                </a:lnTo>
                <a:lnTo>
                  <a:pt x="10325862" y="1048417"/>
                </a:lnTo>
                <a:lnTo>
                  <a:pt x="0" y="1048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79" b="-37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433739" y="1843783"/>
            <a:ext cx="597408" cy="991076"/>
            <a:chOff x="0" y="0"/>
            <a:chExt cx="796544" cy="13214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6544" cy="1321435"/>
            </a:xfrm>
            <a:custGeom>
              <a:avLst/>
              <a:gdLst/>
              <a:ahLst/>
              <a:cxnLst/>
              <a:rect l="l" t="t" r="r" b="b"/>
              <a:pathLst>
                <a:path w="796544" h="1321435">
                  <a:moveTo>
                    <a:pt x="0" y="268224"/>
                  </a:moveTo>
                  <a:cubicBezTo>
                    <a:pt x="0" y="120142"/>
                    <a:pt x="120142" y="0"/>
                    <a:pt x="268224" y="0"/>
                  </a:cubicBezTo>
                  <a:lnTo>
                    <a:pt x="528193" y="0"/>
                  </a:lnTo>
                  <a:cubicBezTo>
                    <a:pt x="676402" y="0"/>
                    <a:pt x="796544" y="120142"/>
                    <a:pt x="796544" y="268224"/>
                  </a:cubicBezTo>
                  <a:lnTo>
                    <a:pt x="796544" y="1053211"/>
                  </a:lnTo>
                  <a:cubicBezTo>
                    <a:pt x="796544" y="1201420"/>
                    <a:pt x="676402" y="1321435"/>
                    <a:pt x="528320" y="1321435"/>
                  </a:cubicBezTo>
                  <a:lnTo>
                    <a:pt x="268224" y="1321435"/>
                  </a:lnTo>
                  <a:cubicBezTo>
                    <a:pt x="120142" y="1321562"/>
                    <a:pt x="0" y="1201420"/>
                    <a:pt x="0" y="1053211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7620438" y="2203618"/>
            <a:ext cx="223876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14567" y="1779232"/>
            <a:ext cx="1867129" cy="2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Tree Ensemble Size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282873" y="2030711"/>
            <a:ext cx="9443628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n_estimators: 100, 200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14557" y="2350903"/>
            <a:ext cx="9443628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Number of decision trees in the forest. Values tested: 100 and 200</a:t>
            </a:r>
          </a:p>
        </p:txBody>
      </p:sp>
      <p:sp>
        <p:nvSpPr>
          <p:cNvPr id="15" name="Freeform 15"/>
          <p:cNvSpPr/>
          <p:nvPr/>
        </p:nvSpPr>
        <p:spPr>
          <a:xfrm>
            <a:off x="7376570" y="2931528"/>
            <a:ext cx="10325767" cy="1048322"/>
          </a:xfrm>
          <a:custGeom>
            <a:avLst/>
            <a:gdLst/>
            <a:ahLst/>
            <a:cxnLst/>
            <a:rect l="l" t="t" r="r" b="b"/>
            <a:pathLst>
              <a:path w="10325767" h="1048322">
                <a:moveTo>
                  <a:pt x="0" y="0"/>
                </a:moveTo>
                <a:lnTo>
                  <a:pt x="10325766" y="0"/>
                </a:lnTo>
                <a:lnTo>
                  <a:pt x="10325766" y="1048322"/>
                </a:lnTo>
                <a:lnTo>
                  <a:pt x="0" y="1048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83" b="-384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7419527" y="2982458"/>
            <a:ext cx="597408" cy="991172"/>
            <a:chOff x="0" y="0"/>
            <a:chExt cx="796544" cy="132156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6544" cy="1321562"/>
            </a:xfrm>
            <a:custGeom>
              <a:avLst/>
              <a:gdLst/>
              <a:ahLst/>
              <a:cxnLst/>
              <a:rect l="l" t="t" r="r" b="b"/>
              <a:pathLst>
                <a:path w="796544" h="1321562">
                  <a:moveTo>
                    <a:pt x="0" y="268224"/>
                  </a:moveTo>
                  <a:cubicBezTo>
                    <a:pt x="0" y="120142"/>
                    <a:pt x="120142" y="0"/>
                    <a:pt x="268224" y="0"/>
                  </a:cubicBezTo>
                  <a:lnTo>
                    <a:pt x="528320" y="0"/>
                  </a:lnTo>
                  <a:cubicBezTo>
                    <a:pt x="676402" y="0"/>
                    <a:pt x="796544" y="120142"/>
                    <a:pt x="796544" y="268224"/>
                  </a:cubicBezTo>
                  <a:lnTo>
                    <a:pt x="796544" y="1053338"/>
                  </a:lnTo>
                  <a:cubicBezTo>
                    <a:pt x="796544" y="1201547"/>
                    <a:pt x="676402" y="1321562"/>
                    <a:pt x="528320" y="1321562"/>
                  </a:cubicBezTo>
                  <a:lnTo>
                    <a:pt x="268224" y="1321562"/>
                  </a:lnTo>
                  <a:cubicBezTo>
                    <a:pt x="120142" y="1321562"/>
                    <a:pt x="0" y="1201547"/>
                    <a:pt x="0" y="105333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7606236" y="3423733"/>
            <a:ext cx="223990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09461" y="3003728"/>
            <a:ext cx="1867052" cy="2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Tree Depth Control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14557" y="3311347"/>
            <a:ext cx="9443447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max_depth: None, 10, 20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14557" y="3574523"/>
            <a:ext cx="9443447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Maximum depth of each tree</a:t>
            </a:r>
          </a:p>
        </p:txBody>
      </p:sp>
      <p:sp>
        <p:nvSpPr>
          <p:cNvPr id="22" name="Freeform 22"/>
          <p:cNvSpPr/>
          <p:nvPr/>
        </p:nvSpPr>
        <p:spPr>
          <a:xfrm>
            <a:off x="7410012" y="4736906"/>
            <a:ext cx="10325767" cy="1048322"/>
          </a:xfrm>
          <a:custGeom>
            <a:avLst/>
            <a:gdLst/>
            <a:ahLst/>
            <a:cxnLst/>
            <a:rect l="l" t="t" r="r" b="b"/>
            <a:pathLst>
              <a:path w="10325767" h="1048322">
                <a:moveTo>
                  <a:pt x="0" y="0"/>
                </a:moveTo>
                <a:lnTo>
                  <a:pt x="10325767" y="0"/>
                </a:lnTo>
                <a:lnTo>
                  <a:pt x="10325767" y="1048322"/>
                </a:lnTo>
                <a:lnTo>
                  <a:pt x="0" y="1048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83" b="-384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438577" y="4765472"/>
            <a:ext cx="597408" cy="991172"/>
            <a:chOff x="0" y="0"/>
            <a:chExt cx="796544" cy="13215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96544" cy="1321562"/>
            </a:xfrm>
            <a:custGeom>
              <a:avLst/>
              <a:gdLst/>
              <a:ahLst/>
              <a:cxnLst/>
              <a:rect l="l" t="t" r="r" b="b"/>
              <a:pathLst>
                <a:path w="796544" h="1321562">
                  <a:moveTo>
                    <a:pt x="0" y="268224"/>
                  </a:moveTo>
                  <a:cubicBezTo>
                    <a:pt x="0" y="120142"/>
                    <a:pt x="120142" y="0"/>
                    <a:pt x="268224" y="0"/>
                  </a:cubicBezTo>
                  <a:lnTo>
                    <a:pt x="528320" y="0"/>
                  </a:lnTo>
                  <a:cubicBezTo>
                    <a:pt x="676402" y="0"/>
                    <a:pt x="796544" y="120142"/>
                    <a:pt x="796544" y="268224"/>
                  </a:cubicBezTo>
                  <a:lnTo>
                    <a:pt x="796544" y="1053338"/>
                  </a:lnTo>
                  <a:cubicBezTo>
                    <a:pt x="796544" y="1201547"/>
                    <a:pt x="676402" y="1321562"/>
                    <a:pt x="528320" y="1321562"/>
                  </a:cubicBezTo>
                  <a:lnTo>
                    <a:pt x="268224" y="1321562"/>
                  </a:lnTo>
                  <a:cubicBezTo>
                    <a:pt x="120142" y="1321562"/>
                    <a:pt x="0" y="1201547"/>
                    <a:pt x="0" y="105333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7620448" y="5130556"/>
            <a:ext cx="223990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14557" y="4790923"/>
            <a:ext cx="1867052" cy="2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Split Criteria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114557" y="5080997"/>
            <a:ext cx="9443447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min_samples_split: 2, 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14557" y="5329685"/>
            <a:ext cx="9443447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Minimum samples required to split internal nodes</a:t>
            </a:r>
          </a:p>
        </p:txBody>
      </p:sp>
      <p:sp>
        <p:nvSpPr>
          <p:cNvPr id="29" name="Freeform 29"/>
          <p:cNvSpPr/>
          <p:nvPr/>
        </p:nvSpPr>
        <p:spPr>
          <a:xfrm>
            <a:off x="7410012" y="5844788"/>
            <a:ext cx="10325767" cy="1048322"/>
          </a:xfrm>
          <a:custGeom>
            <a:avLst/>
            <a:gdLst/>
            <a:ahLst/>
            <a:cxnLst/>
            <a:rect l="l" t="t" r="r" b="b"/>
            <a:pathLst>
              <a:path w="10325767" h="1048322">
                <a:moveTo>
                  <a:pt x="0" y="0"/>
                </a:moveTo>
                <a:lnTo>
                  <a:pt x="10325767" y="0"/>
                </a:lnTo>
                <a:lnTo>
                  <a:pt x="10325767" y="1048321"/>
                </a:lnTo>
                <a:lnTo>
                  <a:pt x="0" y="10483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83" b="-384"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7438577" y="5873353"/>
            <a:ext cx="597408" cy="991172"/>
            <a:chOff x="0" y="0"/>
            <a:chExt cx="796544" cy="13215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96544" cy="1321562"/>
            </a:xfrm>
            <a:custGeom>
              <a:avLst/>
              <a:gdLst/>
              <a:ahLst/>
              <a:cxnLst/>
              <a:rect l="l" t="t" r="r" b="b"/>
              <a:pathLst>
                <a:path w="796544" h="1321562">
                  <a:moveTo>
                    <a:pt x="0" y="268224"/>
                  </a:moveTo>
                  <a:cubicBezTo>
                    <a:pt x="0" y="120142"/>
                    <a:pt x="120142" y="0"/>
                    <a:pt x="268224" y="0"/>
                  </a:cubicBezTo>
                  <a:lnTo>
                    <a:pt x="528320" y="0"/>
                  </a:lnTo>
                  <a:cubicBezTo>
                    <a:pt x="676402" y="0"/>
                    <a:pt x="796544" y="120142"/>
                    <a:pt x="796544" y="268224"/>
                  </a:cubicBezTo>
                  <a:lnTo>
                    <a:pt x="796544" y="1053338"/>
                  </a:lnTo>
                  <a:cubicBezTo>
                    <a:pt x="796544" y="1201547"/>
                    <a:pt x="676402" y="1321562"/>
                    <a:pt x="528320" y="1321562"/>
                  </a:cubicBezTo>
                  <a:lnTo>
                    <a:pt x="268224" y="1321562"/>
                  </a:lnTo>
                  <a:cubicBezTo>
                    <a:pt x="120142" y="1321562"/>
                    <a:pt x="0" y="1201547"/>
                    <a:pt x="0" y="105333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7620448" y="6238427"/>
            <a:ext cx="223990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1749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4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114557" y="5898804"/>
            <a:ext cx="1867052" cy="2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Class Balance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14557" y="6207919"/>
            <a:ext cx="9443447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class_weight: balanced / None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114557" y="6437557"/>
            <a:ext cx="9443447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Addresses class imbalance through weighted importance</a:t>
            </a:r>
          </a:p>
        </p:txBody>
      </p:sp>
      <p:sp>
        <p:nvSpPr>
          <p:cNvPr id="36" name="Freeform 36"/>
          <p:cNvSpPr/>
          <p:nvPr/>
        </p:nvSpPr>
        <p:spPr>
          <a:xfrm>
            <a:off x="7413574" y="6966052"/>
            <a:ext cx="5125879" cy="792480"/>
          </a:xfrm>
          <a:custGeom>
            <a:avLst/>
            <a:gdLst/>
            <a:ahLst/>
            <a:cxnLst/>
            <a:rect l="l" t="t" r="r" b="b"/>
            <a:pathLst>
              <a:path w="5125879" h="792480">
                <a:moveTo>
                  <a:pt x="0" y="0"/>
                </a:moveTo>
                <a:lnTo>
                  <a:pt x="5125879" y="0"/>
                </a:lnTo>
                <a:lnTo>
                  <a:pt x="5125879" y="792480"/>
                </a:lnTo>
                <a:lnTo>
                  <a:pt x="0" y="7924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01" b="-401"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78328" y="7006981"/>
            <a:ext cx="1867052" cy="2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Generalization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578328" y="7316095"/>
            <a:ext cx="4796428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Reduced overfitting through parameter tuning</a:t>
            </a:r>
          </a:p>
        </p:txBody>
      </p:sp>
      <p:sp>
        <p:nvSpPr>
          <p:cNvPr id="39" name="Freeform 39"/>
          <p:cNvSpPr/>
          <p:nvPr/>
        </p:nvSpPr>
        <p:spPr>
          <a:xfrm>
            <a:off x="12606185" y="6966052"/>
            <a:ext cx="5126069" cy="792480"/>
          </a:xfrm>
          <a:custGeom>
            <a:avLst/>
            <a:gdLst/>
            <a:ahLst/>
            <a:cxnLst/>
            <a:rect l="l" t="t" r="r" b="b"/>
            <a:pathLst>
              <a:path w="5126069" h="792480">
                <a:moveTo>
                  <a:pt x="0" y="0"/>
                </a:moveTo>
                <a:lnTo>
                  <a:pt x="5126069" y="0"/>
                </a:lnTo>
                <a:lnTo>
                  <a:pt x="5126069" y="792480"/>
                </a:lnTo>
                <a:lnTo>
                  <a:pt x="0" y="792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402" b="-403"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2770939" y="7006981"/>
            <a:ext cx="1867052" cy="2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Optimized F1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770939" y="7316095"/>
            <a:ext cx="4796580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Maximized weighted harmonic mean of precision and recall</a:t>
            </a:r>
          </a:p>
        </p:txBody>
      </p:sp>
      <p:sp>
        <p:nvSpPr>
          <p:cNvPr id="42" name="Freeform 42"/>
          <p:cNvSpPr/>
          <p:nvPr/>
        </p:nvSpPr>
        <p:spPr>
          <a:xfrm>
            <a:off x="7413574" y="7825235"/>
            <a:ext cx="10318718" cy="792480"/>
          </a:xfrm>
          <a:custGeom>
            <a:avLst/>
            <a:gdLst/>
            <a:ahLst/>
            <a:cxnLst/>
            <a:rect l="l" t="t" r="r" b="b"/>
            <a:pathLst>
              <a:path w="10318718" h="792480">
                <a:moveTo>
                  <a:pt x="0" y="0"/>
                </a:moveTo>
                <a:lnTo>
                  <a:pt x="10318718" y="0"/>
                </a:lnTo>
                <a:lnTo>
                  <a:pt x="10318718" y="792480"/>
                </a:lnTo>
                <a:lnTo>
                  <a:pt x="0" y="7924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449" b="-449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7578328" y="7866164"/>
            <a:ext cx="1930746" cy="2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74"/>
              </a:lnSpc>
            </a:pPr>
            <a:r>
              <a:rPr lang="en-US" sz="1437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Robust Performance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578328" y="8175279"/>
            <a:ext cx="9989191" cy="219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9"/>
              </a:lnSpc>
            </a:pPr>
            <a:r>
              <a:rPr lang="en-US" sz="1124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Improved cross-validation score consistency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344843" y="2991879"/>
            <a:ext cx="6798469" cy="3583781"/>
            <a:chOff x="0" y="0"/>
            <a:chExt cx="9064625" cy="47783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9064625" cy="4778375"/>
            </a:xfrm>
            <a:custGeom>
              <a:avLst/>
              <a:gdLst/>
              <a:ahLst/>
              <a:cxnLst/>
              <a:rect l="l" t="t" r="r" b="b"/>
              <a:pathLst>
                <a:path w="9064625" h="4778375">
                  <a:moveTo>
                    <a:pt x="0" y="0"/>
                  </a:moveTo>
                  <a:lnTo>
                    <a:pt x="9064625" y="0"/>
                  </a:lnTo>
                  <a:lnTo>
                    <a:pt x="9064625" y="4778375"/>
                  </a:lnTo>
                  <a:lnTo>
                    <a:pt x="0" y="47783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1242</Words>
  <Application>Microsoft Office PowerPoint</Application>
  <PresentationFormat>Custom</PresentationFormat>
  <Paragraphs>319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Prompt Bold Italics</vt:lpstr>
      <vt:lpstr>Red Hat Display</vt:lpstr>
      <vt:lpstr>Arial</vt:lpstr>
      <vt:lpstr>Red Hat Display Bold</vt:lpstr>
      <vt:lpstr>Calibri</vt:lpstr>
      <vt:lpstr>Prompt</vt:lpstr>
      <vt:lpstr>Chonburi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second last ppt.pptx</dc:title>
  <dc:creator>ASUS</dc:creator>
  <cp:lastModifiedBy>deevi sree narayan</cp:lastModifiedBy>
  <cp:revision>1</cp:revision>
  <dcterms:created xsi:type="dcterms:W3CDTF">2006-08-16T00:00:00Z</dcterms:created>
  <dcterms:modified xsi:type="dcterms:W3CDTF">2026-02-19T06:07:29Z</dcterms:modified>
  <dc:identifier>DAHBvGmnteQ</dc:identifier>
</cp:coreProperties>
</file>